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306" r:id="rId2"/>
    <p:sldId id="317" r:id="rId3"/>
    <p:sldId id="308" r:id="rId4"/>
    <p:sldId id="425" r:id="rId5"/>
    <p:sldId id="372" r:id="rId6"/>
    <p:sldId id="261" r:id="rId7"/>
    <p:sldId id="389" r:id="rId8"/>
    <p:sldId id="408" r:id="rId9"/>
    <p:sldId id="400" r:id="rId10"/>
    <p:sldId id="256" r:id="rId11"/>
    <p:sldId id="385" r:id="rId12"/>
    <p:sldId id="395" r:id="rId13"/>
    <p:sldId id="394" r:id="rId14"/>
    <p:sldId id="386" r:id="rId15"/>
    <p:sldId id="387" r:id="rId16"/>
    <p:sldId id="391" r:id="rId17"/>
    <p:sldId id="392" r:id="rId18"/>
    <p:sldId id="393" r:id="rId19"/>
    <p:sldId id="388" r:id="rId20"/>
    <p:sldId id="390" r:id="rId21"/>
    <p:sldId id="396" r:id="rId22"/>
    <p:sldId id="397" r:id="rId23"/>
    <p:sldId id="398" r:id="rId24"/>
    <p:sldId id="403" r:id="rId25"/>
    <p:sldId id="399" r:id="rId26"/>
    <p:sldId id="401" r:id="rId27"/>
    <p:sldId id="411" r:id="rId28"/>
    <p:sldId id="412" r:id="rId29"/>
    <p:sldId id="404" r:id="rId30"/>
    <p:sldId id="405" r:id="rId31"/>
    <p:sldId id="413" r:id="rId32"/>
    <p:sldId id="406" r:id="rId33"/>
    <p:sldId id="407" r:id="rId34"/>
    <p:sldId id="410" r:id="rId35"/>
    <p:sldId id="416" r:id="rId36"/>
    <p:sldId id="417" r:id="rId37"/>
    <p:sldId id="287" r:id="rId38"/>
    <p:sldId id="435" r:id="rId39"/>
    <p:sldId id="273" r:id="rId40"/>
    <p:sldId id="293" r:id="rId41"/>
    <p:sldId id="290" r:id="rId42"/>
    <p:sldId id="291" r:id="rId43"/>
    <p:sldId id="292" r:id="rId44"/>
    <p:sldId id="285" r:id="rId45"/>
    <p:sldId id="422" r:id="rId46"/>
    <p:sldId id="421" r:id="rId47"/>
    <p:sldId id="424" r:id="rId48"/>
    <p:sldId id="319" r:id="rId49"/>
    <p:sldId id="428" r:id="rId50"/>
    <p:sldId id="434" r:id="rId51"/>
    <p:sldId id="430" r:id="rId52"/>
    <p:sldId id="431" r:id="rId53"/>
    <p:sldId id="433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0" autoAdjust="0"/>
    <p:restoredTop sz="94873"/>
  </p:normalViewPr>
  <p:slideViewPr>
    <p:cSldViewPr snapToGrid="0" snapToObjects="1" showGuides="1">
      <p:cViewPr varScale="1">
        <p:scale>
          <a:sx n="62" d="100"/>
          <a:sy n="62" d="100"/>
        </p:scale>
        <p:origin x="72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4847AB-3B75-FF4A-B0A2-6BEB5C2F7506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A84A-733A-0C47-AC2B-F0C70F83A7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790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967908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69769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5427477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7157262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8887046" y="2078665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967908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69769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5427477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7157262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8887046" y="4183911"/>
            <a:ext cx="1350335" cy="135033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563925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5466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6096000" y="1569308"/>
            <a:ext cx="2954295" cy="37193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15227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5295441" y="1373274"/>
            <a:ext cx="1601118" cy="1732822"/>
          </a:xfrm>
          <a:custGeom>
            <a:avLst/>
            <a:gdLst>
              <a:gd name="connsiteX0" fmla="*/ 984250 w 1968500"/>
              <a:gd name="connsiteY0" fmla="*/ 0 h 2130425"/>
              <a:gd name="connsiteX1" fmla="*/ 1203975 w 1968500"/>
              <a:gd name="connsiteY1" fmla="*/ 52481 h 2130425"/>
              <a:gd name="connsiteX2" fmla="*/ 1748684 w 1968500"/>
              <a:gd name="connsiteY2" fmla="*/ 367970 h 2130425"/>
              <a:gd name="connsiteX3" fmla="*/ 1968500 w 1968500"/>
              <a:gd name="connsiteY3" fmla="*/ 749122 h 2130425"/>
              <a:gd name="connsiteX4" fmla="*/ 1968500 w 1968500"/>
              <a:gd name="connsiteY4" fmla="*/ 1381303 h 2130425"/>
              <a:gd name="connsiteX5" fmla="*/ 1748684 w 1968500"/>
              <a:gd name="connsiteY5" fmla="*/ 1762455 h 2130425"/>
              <a:gd name="connsiteX6" fmla="*/ 1203975 w 1968500"/>
              <a:gd name="connsiteY6" fmla="*/ 2077944 h 2130425"/>
              <a:gd name="connsiteX7" fmla="*/ 764526 w 1968500"/>
              <a:gd name="connsiteY7" fmla="*/ 2077944 h 2130425"/>
              <a:gd name="connsiteX8" fmla="*/ 219816 w 1968500"/>
              <a:gd name="connsiteY8" fmla="*/ 1762455 h 2130425"/>
              <a:gd name="connsiteX9" fmla="*/ 0 w 1968500"/>
              <a:gd name="connsiteY9" fmla="*/ 1381303 h 2130425"/>
              <a:gd name="connsiteX10" fmla="*/ 0 w 1968500"/>
              <a:gd name="connsiteY10" fmla="*/ 749122 h 2130425"/>
              <a:gd name="connsiteX11" fmla="*/ 219816 w 1968500"/>
              <a:gd name="connsiteY11" fmla="*/ 367970 h 2130425"/>
              <a:gd name="connsiteX12" fmla="*/ 764526 w 1968500"/>
              <a:gd name="connsiteY12" fmla="*/ 52481 h 2130425"/>
              <a:gd name="connsiteX13" fmla="*/ 984250 w 1968500"/>
              <a:gd name="connsiteY13" fmla="*/ 0 h 213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68500" h="2130425">
                <a:moveTo>
                  <a:pt x="984250" y="0"/>
                </a:moveTo>
                <a:cubicBezTo>
                  <a:pt x="1063902" y="0"/>
                  <a:pt x="1143553" y="17494"/>
                  <a:pt x="1203975" y="52481"/>
                </a:cubicBezTo>
                <a:lnTo>
                  <a:pt x="1748684" y="367970"/>
                </a:lnTo>
                <a:cubicBezTo>
                  <a:pt x="1869620" y="437945"/>
                  <a:pt x="1968500" y="609473"/>
                  <a:pt x="1968500" y="749122"/>
                </a:cubicBezTo>
                <a:lnTo>
                  <a:pt x="1968500" y="1381303"/>
                </a:lnTo>
                <a:cubicBezTo>
                  <a:pt x="1968500" y="1520952"/>
                  <a:pt x="1869620" y="1692480"/>
                  <a:pt x="1748684" y="1762455"/>
                </a:cubicBezTo>
                <a:lnTo>
                  <a:pt x="1203975" y="2077944"/>
                </a:lnTo>
                <a:cubicBezTo>
                  <a:pt x="1083131" y="2147919"/>
                  <a:pt x="885370" y="2147919"/>
                  <a:pt x="764526" y="2077944"/>
                </a:cubicBezTo>
                <a:lnTo>
                  <a:pt x="219816" y="1762455"/>
                </a:lnTo>
                <a:cubicBezTo>
                  <a:pt x="98881" y="1692480"/>
                  <a:pt x="0" y="1520952"/>
                  <a:pt x="0" y="1381303"/>
                </a:cubicBezTo>
                <a:lnTo>
                  <a:pt x="0" y="749122"/>
                </a:lnTo>
                <a:cubicBezTo>
                  <a:pt x="0" y="609473"/>
                  <a:pt x="98881" y="437945"/>
                  <a:pt x="219816" y="367970"/>
                </a:cubicBezTo>
                <a:lnTo>
                  <a:pt x="764526" y="52481"/>
                </a:lnTo>
                <a:cubicBezTo>
                  <a:pt x="824948" y="17494"/>
                  <a:pt x="904599" y="0"/>
                  <a:pt x="984250" y="0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6516755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0024954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128" userDrawn="1">
          <p15:clr>
            <a:srgbClr val="FBAE40"/>
          </p15:clr>
        </p15:guide>
        <p15:guide id="4" pos="6552" userDrawn="1">
          <p15:clr>
            <a:srgbClr val="FBAE40"/>
          </p15:clr>
        </p15:guide>
        <p15:guide id="5" orient="horz" pos="480" userDrawn="1">
          <p15:clr>
            <a:srgbClr val="FBAE40"/>
          </p15:clr>
        </p15:guide>
        <p15:guide id="6" orient="horz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84803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 marL="0" indent="0">
              <a:buNone/>
              <a:defRPr/>
            </a:lvl1pPr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7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8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270048" y="6222756"/>
            <a:ext cx="647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fld id="{260E2A6B-A809-4840-BF14-8648BC0BDF87}" type="slidenum">
              <a:rPr lang="id-ID" sz="2400" b="1" i="0">
                <a:solidFill>
                  <a:srgbClr val="000000"/>
                </a:solidFill>
                <a:latin typeface="Titillium" charset="0"/>
                <a:ea typeface="Titillium" charset="0"/>
                <a:cs typeface="Titillium" charset="0"/>
              </a:rPr>
              <a:pPr algn="l"/>
              <a:t>‹#›</a:t>
            </a:fld>
            <a:endParaRPr lang="en-MY" sz="2400" b="1" i="0" dirty="0">
              <a:solidFill>
                <a:srgbClr val="000000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3" name="Picture 2" descr="A picture containing text, indoor, electronics&#10;&#10;Description automatically generated">
            <a:extLst>
              <a:ext uri="{FF2B5EF4-FFF2-40B4-BE49-F238E27FC236}">
                <a16:creationId xmlns:a16="http://schemas.microsoft.com/office/drawing/2014/main" id="{816A85B9-9772-4C8D-AFD4-512A1107B07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alphaModFix amt="68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55" r:id="rId2"/>
    <p:sldLayoutId id="2147483691" r:id="rId3"/>
    <p:sldLayoutId id="2147483657" r:id="rId4"/>
    <p:sldLayoutId id="2147483651" r:id="rId5"/>
    <p:sldLayoutId id="2147483666" r:id="rId6"/>
    <p:sldLayoutId id="214748378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commons.wikimedia.org/wiki/File:Eo_circle_teal_white_number-1.svg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Eo_circle_teal_white_number-1.sv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Eo_circle_teal_white_number-1.sv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Eo_circle_teal_white_number-1.sv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2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Eo_circle_teal_white_number-1.sv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Eo_circle_teal_white_number-1.sv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Eo_circle_teal_white_number-1.sv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Eo_circle_teal_white_number-1.sv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Eo_circle_teal_white_number-1.sv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3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Eo_circle_teal_white_number-1.sv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Eo_circle_teal_white_number-1.svg" TargetMode="External"/><Relationship Id="rId5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hyperlink" Target="https://commons.wikimedia.org/wiki/File:Eo_circle_teal_white_number-1.svg" TargetMode="Externa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ommons.wikimedia.org/wiki/File:2_green.svg" TargetMode="Externa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ommons.wikimedia.org/wiki/File:3_green.svg" TargetMode="Externa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5.svg"/><Relationship Id="rId7" Type="http://schemas.openxmlformats.org/officeDocument/2006/relationships/hyperlink" Target="videos/circuitsTest/1_ShortCircuitOperation.MOV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commons.wikimedia.org/wiki/File:3_green.svg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ommons.wikimedia.org/wiki/File:4_green.svg" TargetMode="Externa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ommons.wikimedia.org/wiki/File:5_green.svg" TargetMode="Externa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videos/circuitsTest/3_PowerWithControlTest.mp4" TargetMode="External"/><Relationship Id="rId3" Type="http://schemas.openxmlformats.org/officeDocument/2006/relationships/image" Target="../media/image15.svg"/><Relationship Id="rId7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hyperlink" Target="videos/circuitsTest/2_PowerTest.mp4" TargetMode="External"/><Relationship Id="rId5" Type="http://schemas.openxmlformats.org/officeDocument/2006/relationships/hyperlink" Target="https://commons.wikimedia.org/wiki/File:5_green.svg" TargetMode="External"/><Relationship Id="rId4" Type="http://schemas.openxmlformats.org/officeDocument/2006/relationships/image" Target="../media/image22.png"/><Relationship Id="rId9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ommons.wikimedia.org/wiki/File:Eo_circle_teal_white_number-6.svg" TargetMode="Externa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Eo_circle_teal_white_number-6.sv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Eo_circle_teal_white_number-6.sv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Eo_circle_teal_white_number-6.sv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Eo_circle_teal_white_number-6.svg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mmons.wikimedia.org/wiki/File:Eo_circle_teal_white_number-6.svg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Eo_circle_teal_white_number-6.sv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iki/File:Eo_circle_teal_white_number-6.svg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videos/animation.mp4" TargetMode="Externa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ommons.wikimedia.org/wiki/File:7_green.svg" TargetMode="External"/><Relationship Id="rId4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hyperlink" Target="videos/circuitsTest/4-Kit%20Operation.m4v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hyperlink" Target="videos/projectTest.m4v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3_green.svg" TargetMode="External"/><Relationship Id="rId13" Type="http://schemas.openxmlformats.org/officeDocument/2006/relationships/image" Target="../media/image24.png"/><Relationship Id="rId18" Type="http://schemas.openxmlformats.org/officeDocument/2006/relationships/hyperlink" Target="http://commons.wikimedia.org/wiki/File:7_green.svg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hyperlink" Target="http://commons.wikimedia.org/wiki/File:4_green.svg" TargetMode="External"/><Relationship Id="rId17" Type="http://schemas.openxmlformats.org/officeDocument/2006/relationships/image" Target="../media/image25.png"/><Relationship Id="rId2" Type="http://schemas.openxmlformats.org/officeDocument/2006/relationships/image" Target="../media/image1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ons.wikimedia.org/wiki/File:2_green.svg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14.png"/><Relationship Id="rId10" Type="http://schemas.openxmlformats.org/officeDocument/2006/relationships/hyperlink" Target="https://commons.wikimedia.org/wiki/File:5_green.svg" TargetMode="External"/><Relationship Id="rId4" Type="http://schemas.openxmlformats.org/officeDocument/2006/relationships/hyperlink" Target="https://commons.wikimedia.org/wiki/File:Eo_circle_teal_white_number-1.svg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s://commons.wikimedia.org/wiki/File:Eo_circle_teal_white_number-6.sv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commons.wikimedia.org/wiki/File:Eo_circle_teal_white_number-1.svg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E939945-4197-4385-A0F3-A217DCDF35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51E8A96-6667-487A-BCF2-974BF249A4AA}"/>
              </a:ext>
            </a:extLst>
          </p:cNvPr>
          <p:cNvGrpSpPr/>
          <p:nvPr/>
        </p:nvGrpSpPr>
        <p:grpSpPr>
          <a:xfrm>
            <a:off x="8634717" y="281545"/>
            <a:ext cx="3557285" cy="3441369"/>
            <a:chOff x="8955152" y="359922"/>
            <a:chExt cx="2991758" cy="2731971"/>
          </a:xfrm>
        </p:grpSpPr>
        <p:sp>
          <p:nvSpPr>
            <p:cNvPr id="7" name="AutoShape 1"/>
            <p:cNvSpPr>
              <a:spLocks/>
            </p:cNvSpPr>
            <p:nvPr/>
          </p:nvSpPr>
          <p:spPr bwMode="auto">
            <a:xfrm rot="8597967">
              <a:off x="9142343" y="359922"/>
              <a:ext cx="2804567" cy="273197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" name="AutoShape 1"/>
            <p:cNvSpPr>
              <a:spLocks/>
            </p:cNvSpPr>
            <p:nvPr/>
          </p:nvSpPr>
          <p:spPr bwMode="auto">
            <a:xfrm rot="9013392">
              <a:off x="9181604" y="398167"/>
              <a:ext cx="2726044" cy="2655481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21600" y="14990"/>
                  </a:moveTo>
                  <a:cubicBezTo>
                    <a:pt x="21600" y="15126"/>
                    <a:pt x="21600" y="15263"/>
                    <a:pt x="21600" y="15399"/>
                  </a:cubicBezTo>
                  <a:cubicBezTo>
                    <a:pt x="21594" y="15445"/>
                    <a:pt x="21584" y="15490"/>
                    <a:pt x="21584" y="15536"/>
                  </a:cubicBezTo>
                  <a:cubicBezTo>
                    <a:pt x="21583" y="15866"/>
                    <a:pt x="21538" y="16191"/>
                    <a:pt x="21471" y="16513"/>
                  </a:cubicBezTo>
                  <a:cubicBezTo>
                    <a:pt x="21274" y="17469"/>
                    <a:pt x="20847" y="18299"/>
                    <a:pt x="20177" y="18995"/>
                  </a:cubicBezTo>
                  <a:cubicBezTo>
                    <a:pt x="19694" y="19496"/>
                    <a:pt x="19133" y="19885"/>
                    <a:pt x="18522" y="20201"/>
                  </a:cubicBezTo>
                  <a:cubicBezTo>
                    <a:pt x="17784" y="20582"/>
                    <a:pt x="17006" y="20844"/>
                    <a:pt x="16205" y="21041"/>
                  </a:cubicBezTo>
                  <a:cubicBezTo>
                    <a:pt x="15549" y="21201"/>
                    <a:pt x="14886" y="21315"/>
                    <a:pt x="14217" y="21398"/>
                  </a:cubicBezTo>
                  <a:cubicBezTo>
                    <a:pt x="13683" y="21465"/>
                    <a:pt x="13147" y="21516"/>
                    <a:pt x="12611" y="21540"/>
                  </a:cubicBezTo>
                  <a:cubicBezTo>
                    <a:pt x="12079" y="21565"/>
                    <a:pt x="11548" y="21574"/>
                    <a:pt x="11017" y="21590"/>
                  </a:cubicBezTo>
                  <a:cubicBezTo>
                    <a:pt x="10990" y="21591"/>
                    <a:pt x="10963" y="21597"/>
                    <a:pt x="10936" y="21600"/>
                  </a:cubicBezTo>
                  <a:cubicBezTo>
                    <a:pt x="10845" y="21600"/>
                    <a:pt x="10755" y="21600"/>
                    <a:pt x="10664" y="21600"/>
                  </a:cubicBezTo>
                  <a:cubicBezTo>
                    <a:pt x="10625" y="21597"/>
                    <a:pt x="10586" y="21591"/>
                    <a:pt x="10547" y="21590"/>
                  </a:cubicBezTo>
                  <a:cubicBezTo>
                    <a:pt x="9871" y="21583"/>
                    <a:pt x="9194" y="21560"/>
                    <a:pt x="8519" y="21510"/>
                  </a:cubicBezTo>
                  <a:cubicBezTo>
                    <a:pt x="7699" y="21448"/>
                    <a:pt x="6883" y="21349"/>
                    <a:pt x="6076" y="21190"/>
                  </a:cubicBezTo>
                  <a:cubicBezTo>
                    <a:pt x="5309" y="21038"/>
                    <a:pt x="4557" y="20834"/>
                    <a:pt x="3829" y="20540"/>
                  </a:cubicBezTo>
                  <a:cubicBezTo>
                    <a:pt x="3154" y="20267"/>
                    <a:pt x="2517" y="19924"/>
                    <a:pt x="1944" y="19461"/>
                  </a:cubicBezTo>
                  <a:cubicBezTo>
                    <a:pt x="1121" y="18795"/>
                    <a:pt x="541" y="17957"/>
                    <a:pt x="245" y="16918"/>
                  </a:cubicBezTo>
                  <a:cubicBezTo>
                    <a:pt x="130" y="16515"/>
                    <a:pt x="62" y="16103"/>
                    <a:pt x="34" y="15684"/>
                  </a:cubicBezTo>
                  <a:cubicBezTo>
                    <a:pt x="28" y="15595"/>
                    <a:pt x="12" y="15507"/>
                    <a:pt x="0" y="15418"/>
                  </a:cubicBezTo>
                  <a:cubicBezTo>
                    <a:pt x="0" y="15275"/>
                    <a:pt x="0" y="15132"/>
                    <a:pt x="0" y="14990"/>
                  </a:cubicBezTo>
                  <a:cubicBezTo>
                    <a:pt x="9" y="14932"/>
                    <a:pt x="24" y="14875"/>
                    <a:pt x="27" y="14816"/>
                  </a:cubicBezTo>
                  <a:cubicBezTo>
                    <a:pt x="62" y="14139"/>
                    <a:pt x="174" y="13473"/>
                    <a:pt x="337" y="12816"/>
                  </a:cubicBezTo>
                  <a:cubicBezTo>
                    <a:pt x="559" y="11922"/>
                    <a:pt x="866" y="11057"/>
                    <a:pt x="1225" y="10212"/>
                  </a:cubicBezTo>
                  <a:cubicBezTo>
                    <a:pt x="1746" y="8981"/>
                    <a:pt x="2363" y="7801"/>
                    <a:pt x="3036" y="6651"/>
                  </a:cubicBezTo>
                  <a:cubicBezTo>
                    <a:pt x="3688" y="5538"/>
                    <a:pt x="4394" y="4464"/>
                    <a:pt x="5204" y="3465"/>
                  </a:cubicBezTo>
                  <a:cubicBezTo>
                    <a:pt x="5753" y="2789"/>
                    <a:pt x="6344" y="2155"/>
                    <a:pt x="7010" y="1599"/>
                  </a:cubicBezTo>
                  <a:cubicBezTo>
                    <a:pt x="7544" y="1152"/>
                    <a:pt x="8116" y="766"/>
                    <a:pt x="8747" y="479"/>
                  </a:cubicBezTo>
                  <a:cubicBezTo>
                    <a:pt x="9265" y="244"/>
                    <a:pt x="9803" y="87"/>
                    <a:pt x="10368" y="32"/>
                  </a:cubicBezTo>
                  <a:cubicBezTo>
                    <a:pt x="10461" y="23"/>
                    <a:pt x="10553" y="11"/>
                    <a:pt x="10646" y="0"/>
                  </a:cubicBezTo>
                  <a:cubicBezTo>
                    <a:pt x="10755" y="0"/>
                    <a:pt x="10863" y="0"/>
                    <a:pt x="10972" y="0"/>
                  </a:cubicBezTo>
                  <a:cubicBezTo>
                    <a:pt x="10999" y="5"/>
                    <a:pt x="11025" y="13"/>
                    <a:pt x="11052" y="15"/>
                  </a:cubicBezTo>
                  <a:cubicBezTo>
                    <a:pt x="11211" y="33"/>
                    <a:pt x="11371" y="43"/>
                    <a:pt x="11529" y="68"/>
                  </a:cubicBezTo>
                  <a:cubicBezTo>
                    <a:pt x="12160" y="165"/>
                    <a:pt x="12750" y="387"/>
                    <a:pt x="13311" y="696"/>
                  </a:cubicBezTo>
                  <a:cubicBezTo>
                    <a:pt x="14032" y="1093"/>
                    <a:pt x="14670" y="1607"/>
                    <a:pt x="15261" y="2185"/>
                  </a:cubicBezTo>
                  <a:cubicBezTo>
                    <a:pt x="15902" y="2811"/>
                    <a:pt x="16477" y="3498"/>
                    <a:pt x="17005" y="4225"/>
                  </a:cubicBezTo>
                  <a:cubicBezTo>
                    <a:pt x="18227" y="5906"/>
                    <a:pt x="19254" y="7707"/>
                    <a:pt x="20128" y="9601"/>
                  </a:cubicBezTo>
                  <a:cubicBezTo>
                    <a:pt x="20596" y="10615"/>
                    <a:pt x="20991" y="11657"/>
                    <a:pt x="21264" y="12744"/>
                  </a:cubicBezTo>
                  <a:cubicBezTo>
                    <a:pt x="21441" y="13445"/>
                    <a:pt x="21573" y="14154"/>
                    <a:pt x="21585" y="14881"/>
                  </a:cubicBezTo>
                  <a:cubicBezTo>
                    <a:pt x="21586" y="14918"/>
                    <a:pt x="21595" y="14954"/>
                    <a:pt x="21600" y="14990"/>
                  </a:cubicBezTo>
                  <a:close/>
                  <a:moveTo>
                    <a:pt x="21600" y="14990"/>
                  </a:moveTo>
                </a:path>
              </a:pathLst>
            </a:custGeom>
            <a:solidFill>
              <a:schemeClr val="tx1"/>
            </a:solidFill>
            <a:ln w="254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955152" y="1302245"/>
              <a:ext cx="2545537" cy="8473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70000"/>
                </a:lnSpc>
              </a:pPr>
              <a:r>
                <a:rPr lang="en-US" sz="4800" dirty="0">
                  <a:solidFill>
                    <a:schemeClr val="bg1"/>
                  </a:solidFill>
                  <a:latin typeface="Titillium Light" charset="0"/>
                  <a:ea typeface="Titillium Light" charset="0"/>
                  <a:cs typeface="Titillium Light" charset="0"/>
                </a:rPr>
                <a:t>Tank Level Control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9778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D333DB76-3B92-4E0C-8B82-1521CC856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063" y="2396099"/>
            <a:ext cx="5069201" cy="4093142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pic>
        <p:nvPicPr>
          <p:cNvPr id="15" name="صورة 5">
            <a:extLst>
              <a:ext uri="{FF2B5EF4-FFF2-40B4-BE49-F238E27FC236}">
                <a16:creationId xmlns:a16="http://schemas.microsoft.com/office/drawing/2014/main" id="{7387F019-CF2C-4B9E-BD65-C3BBF5019D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28"/>
          <a:stretch/>
        </p:blipFill>
        <p:spPr>
          <a:xfrm>
            <a:off x="6557006" y="2940490"/>
            <a:ext cx="5371136" cy="3004359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A97B30-1BCB-437B-B457-01A2D1922FAA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94978A02-0DB8-4689-8AF2-65F8F6FCAB96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D333DB76-3B92-4E0C-8B82-1521CC856B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28"/>
          <a:stretch/>
        </p:blipFill>
        <p:spPr>
          <a:xfrm>
            <a:off x="3950931" y="1165137"/>
            <a:ext cx="7977212" cy="4462075"/>
          </a:xfrm>
          <a:prstGeom prst="rect">
            <a:avLst/>
          </a:prstGeom>
          <a:ln w="28575">
            <a:solidFill>
              <a:schemeClr val="tx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BA5152-4B67-42E4-AF2E-474E1DB17AB4}"/>
              </a:ext>
            </a:extLst>
          </p:cNvPr>
          <p:cNvSpPr txBox="1">
            <a:spLocks/>
          </p:cNvSpPr>
          <p:nvPr/>
        </p:nvSpPr>
        <p:spPr>
          <a:xfrm>
            <a:off x="762218" y="2396099"/>
            <a:ext cx="3072804" cy="39204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spc="-1" dirty="0">
                <a:latin typeface="Titillium"/>
                <a:ea typeface="Times New Roman"/>
                <a:cs typeface="Times New Roman" panose="02020603050405020304" pitchFamily="18" charset="0"/>
              </a:rPr>
              <a:t>1. Power circuit:</a:t>
            </a:r>
          </a:p>
          <a:p>
            <a:pPr lvl="1">
              <a:lnSpc>
                <a:spcPct val="150000"/>
              </a:lnSpc>
            </a:pPr>
            <a:r>
              <a:rPr lang="en-US" sz="2400" spc="-1" dirty="0">
                <a:latin typeface="Titillium"/>
                <a:ea typeface="Times New Roman"/>
                <a:cs typeface="Times New Roman" panose="02020603050405020304" pitchFamily="18" charset="0"/>
              </a:rPr>
              <a:t>Reverse Polarity.</a:t>
            </a:r>
          </a:p>
          <a:p>
            <a:pPr lvl="1">
              <a:lnSpc>
                <a:spcPct val="150000"/>
              </a:lnSpc>
            </a:pPr>
            <a:r>
              <a:rPr lang="en-US" sz="2400" spc="-1" dirty="0">
                <a:latin typeface="Titillium"/>
                <a:ea typeface="Times New Roman"/>
                <a:cs typeface="Times New Roman" panose="02020603050405020304" pitchFamily="18" charset="0"/>
              </a:rPr>
              <a:t>I/P indication.</a:t>
            </a:r>
          </a:p>
          <a:p>
            <a:pPr lvl="1">
              <a:lnSpc>
                <a:spcPct val="150000"/>
              </a:lnSpc>
            </a:pPr>
            <a:r>
              <a:rPr lang="en-US" spc="-1" dirty="0">
                <a:latin typeface="Titillium"/>
                <a:ea typeface="Times New Roman"/>
                <a:cs typeface="Times New Roman" panose="02020603050405020304" pitchFamily="18" charset="0"/>
              </a:rPr>
              <a:t>Over Voltage.</a:t>
            </a:r>
            <a:endParaRPr lang="en-US" sz="2400" spc="-1" dirty="0">
              <a:latin typeface="Titillium"/>
              <a:ea typeface="Times New Roman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pc="-1" dirty="0">
                <a:latin typeface="Titillium"/>
                <a:ea typeface="Times New Roman"/>
                <a:cs typeface="Times New Roman" panose="02020603050405020304" pitchFamily="18" charset="0"/>
              </a:rPr>
              <a:t>Regulation.</a:t>
            </a:r>
            <a:endParaRPr lang="en-US" sz="2400" spc="-1" dirty="0">
              <a:latin typeface="Titillium"/>
              <a:ea typeface="Times New Roman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pc="-1" dirty="0">
                <a:latin typeface="Titillium"/>
                <a:ea typeface="Times New Roman"/>
                <a:cs typeface="Times New Roman" panose="02020603050405020304" pitchFamily="18" charset="0"/>
              </a:rPr>
              <a:t>O/P indication.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AB2220-7F4B-4609-A4A2-AC27297D86DC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92811052-3836-4C53-AC7C-03C2E2CD1693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141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BA5152-4B67-42E4-AF2E-474E1DB17AB4}"/>
              </a:ext>
            </a:extLst>
          </p:cNvPr>
          <p:cNvSpPr txBox="1">
            <a:spLocks/>
          </p:cNvSpPr>
          <p:nvPr/>
        </p:nvSpPr>
        <p:spPr>
          <a:xfrm>
            <a:off x="762218" y="2396099"/>
            <a:ext cx="3475542" cy="39204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000" spc="-1" dirty="0">
                <a:latin typeface="Titillium"/>
                <a:ea typeface="Times New Roman"/>
                <a:cs typeface="Times New Roman" panose="02020603050405020304" pitchFamily="18" charset="0"/>
              </a:rPr>
              <a:t>1.1. Regulation.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spc="-1" dirty="0">
                <a:latin typeface="Titillium"/>
                <a:ea typeface="Times New Roman"/>
                <a:cs typeface="Times New Roman" panose="02020603050405020304" pitchFamily="18" charset="0"/>
              </a:rPr>
              <a:t>1.2. O/P indication.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0880FDB8-10AF-4F7F-81C9-CB8639B1B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479" y="292720"/>
            <a:ext cx="7800417" cy="58159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A27824-E2D0-473D-B028-8F4057FA83CF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DA79EA9E-A33D-4FAD-B2F0-131958C33188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104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BA5152-4B67-42E4-AF2E-474E1DB17AB4}"/>
              </a:ext>
            </a:extLst>
          </p:cNvPr>
          <p:cNvSpPr txBox="1">
            <a:spLocks/>
          </p:cNvSpPr>
          <p:nvPr/>
        </p:nvSpPr>
        <p:spPr>
          <a:xfrm>
            <a:off x="762218" y="2396099"/>
            <a:ext cx="3475542" cy="39204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000" spc="-1" dirty="0">
                <a:latin typeface="Titillium"/>
                <a:ea typeface="Times New Roman"/>
                <a:cs typeface="Times New Roman" panose="02020603050405020304" pitchFamily="18" charset="0"/>
              </a:rPr>
              <a:t>1.3. Reverse Polarity.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spc="-1" dirty="0">
                <a:latin typeface="Titillium"/>
                <a:ea typeface="Times New Roman"/>
                <a:cs typeface="Times New Roman" panose="02020603050405020304" pitchFamily="18" charset="0"/>
              </a:rPr>
              <a:t>1.4. I/P indication.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3000" spc="-1" dirty="0">
                <a:latin typeface="Titillium"/>
                <a:ea typeface="Times New Roman"/>
                <a:cs typeface="Times New Roman" panose="02020603050405020304" pitchFamily="18" charset="0"/>
              </a:rPr>
              <a:t>1.5. Over-Voltage.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86B3F36-C52D-4DAD-8E84-E14055E98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760" y="292720"/>
            <a:ext cx="7640550" cy="602385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B0DFC6-B70E-40B5-98C1-B021F8893972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43A9A56B-2DBF-4E80-93AE-5DDCF4794280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891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صورة 5">
            <a:extLst>
              <a:ext uri="{FF2B5EF4-FFF2-40B4-BE49-F238E27FC236}">
                <a16:creationId xmlns:a16="http://schemas.microsoft.com/office/drawing/2014/main" id="{D333DB76-3B92-4E0C-8B82-1521CC856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0931" y="132242"/>
            <a:ext cx="8084512" cy="652786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BA5152-4B67-42E4-AF2E-474E1DB17AB4}"/>
              </a:ext>
            </a:extLst>
          </p:cNvPr>
          <p:cNvSpPr txBox="1">
            <a:spLocks/>
          </p:cNvSpPr>
          <p:nvPr/>
        </p:nvSpPr>
        <p:spPr>
          <a:xfrm>
            <a:off x="762218" y="2401627"/>
            <a:ext cx="3072804" cy="39204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spc="-1" dirty="0">
                <a:latin typeface="Titillium"/>
                <a:ea typeface="Times New Roman"/>
                <a:cs typeface="Times New Roman" panose="02020603050405020304" pitchFamily="18" charset="0"/>
              </a:rPr>
              <a:t>2. Control circuit: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spc="-1" dirty="0">
                <a:latin typeface="Titillium"/>
                <a:ea typeface="Times New Roman"/>
                <a:cs typeface="Times New Roman" panose="02020603050405020304" pitchFamily="18" charset="0"/>
              </a:rPr>
              <a:t>Controller.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spc="-1" dirty="0">
                <a:latin typeface="Titillium"/>
                <a:ea typeface="Times New Roman"/>
                <a:cs typeface="Times New Roman" panose="02020603050405020304" pitchFamily="18" charset="0"/>
              </a:rPr>
              <a:t>Pump.</a:t>
            </a:r>
            <a:endParaRPr lang="en-US" spc="-1" dirty="0">
              <a:latin typeface="Titillium"/>
              <a:ea typeface="Times New Roman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pc="-1" dirty="0">
                <a:latin typeface="Titillium"/>
                <a:ea typeface="Times New Roman"/>
                <a:cs typeface="Times New Roman" panose="02020603050405020304" pitchFamily="18" charset="0"/>
              </a:rPr>
              <a:t>Protection.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pc="-1" dirty="0">
                <a:latin typeface="Titillium"/>
                <a:ea typeface="Times New Roman"/>
                <a:cs typeface="Times New Roman" panose="02020603050405020304" pitchFamily="18" charset="0"/>
              </a:rPr>
              <a:t>LCD Display.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spc="-1" dirty="0">
                <a:latin typeface="Titillium"/>
                <a:ea typeface="Times New Roman"/>
                <a:cs typeface="Times New Roman" panose="02020603050405020304" pitchFamily="18" charset="0"/>
              </a:rPr>
              <a:t>Sensor.</a:t>
            </a:r>
            <a:endParaRPr lang="en-US" spc="-1" dirty="0"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1207C5-7BC0-4C09-8B08-7263407FBC70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547D447E-CE08-449C-9569-5A113FBF3AB1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448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BA5152-4B67-42E4-AF2E-474E1DB17AB4}"/>
              </a:ext>
            </a:extLst>
          </p:cNvPr>
          <p:cNvSpPr txBox="1">
            <a:spLocks/>
          </p:cNvSpPr>
          <p:nvPr/>
        </p:nvSpPr>
        <p:spPr>
          <a:xfrm>
            <a:off x="762218" y="2401628"/>
            <a:ext cx="5638582" cy="669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spc="-1" dirty="0">
                <a:latin typeface="Titillium"/>
                <a:ea typeface="Times New Roman"/>
                <a:cs typeface="Times New Roman" panose="02020603050405020304" pitchFamily="18" charset="0"/>
              </a:rPr>
              <a:t>2.1. </a:t>
            </a:r>
            <a:r>
              <a:rPr lang="en-US" sz="3200" spc="-1" dirty="0">
                <a:latin typeface="Titillium"/>
                <a:ea typeface="Times New Roman"/>
                <a:cs typeface="Times New Roman" panose="02020603050405020304" pitchFamily="18" charset="0"/>
              </a:rPr>
              <a:t>Controller: </a:t>
            </a:r>
            <a:r>
              <a:rPr lang="en-US" sz="3200" b="1" spc="-1" dirty="0">
                <a:solidFill>
                  <a:srgbClr val="C00000"/>
                </a:solidFill>
                <a:latin typeface="Titillium"/>
                <a:ea typeface="Times New Roman"/>
                <a:cs typeface="Times New Roman" panose="02020603050405020304" pitchFamily="18" charset="0"/>
              </a:rPr>
              <a:t>PIC16F877A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A5AD1BF-2CB8-49E4-B35B-F82FBA867B4B}"/>
              </a:ext>
            </a:extLst>
          </p:cNvPr>
          <p:cNvSpPr txBox="1">
            <a:spLocks/>
          </p:cNvSpPr>
          <p:nvPr/>
        </p:nvSpPr>
        <p:spPr>
          <a:xfrm>
            <a:off x="1112938" y="3064710"/>
            <a:ext cx="5523906" cy="3793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tillium"/>
                <a:cs typeface="Times New Roman" panose="02020603050405020304" pitchFamily="18" charset="0"/>
              </a:rPr>
              <a:t>40 pins; 5 Ports (A to E).</a:t>
            </a:r>
          </a:p>
          <a:p>
            <a:r>
              <a:rPr lang="en-US" dirty="0">
                <a:latin typeface="Titillium"/>
                <a:cs typeface="Times New Roman" panose="02020603050405020304" pitchFamily="18" charset="0"/>
              </a:rPr>
              <a:t>3 Timers; 2 of them are 8-bit, while 1 is </a:t>
            </a:r>
            <a:r>
              <a:rPr lang="en-US" dirty="0">
                <a:solidFill>
                  <a:srgbClr val="C00000"/>
                </a:solidFill>
                <a:latin typeface="Titillium"/>
                <a:cs typeface="Times New Roman" panose="02020603050405020304" pitchFamily="18" charset="0"/>
              </a:rPr>
              <a:t>16 Bit</a:t>
            </a:r>
            <a:r>
              <a:rPr lang="en-US" dirty="0">
                <a:latin typeface="Titillium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solidFill>
                  <a:srgbClr val="C00000"/>
                </a:solidFill>
                <a:latin typeface="Titillium"/>
                <a:cs typeface="Times New Roman" panose="02020603050405020304" pitchFamily="18" charset="0"/>
              </a:rPr>
              <a:t>4-bits mode </a:t>
            </a:r>
            <a:r>
              <a:rPr lang="en-US" dirty="0">
                <a:latin typeface="Titillium"/>
                <a:cs typeface="Times New Roman" panose="02020603050405020304" pitchFamily="18" charset="0"/>
              </a:rPr>
              <a:t>for LCD.</a:t>
            </a:r>
          </a:p>
          <a:p>
            <a:r>
              <a:rPr lang="en-US" dirty="0">
                <a:solidFill>
                  <a:srgbClr val="C00000"/>
                </a:solidFill>
                <a:latin typeface="Titillium"/>
                <a:cs typeface="Times New Roman" panose="02020603050405020304" pitchFamily="18" charset="0"/>
              </a:rPr>
              <a:t>Availability &amp; Price.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98447693-E6F8-46C7-9E65-A094AA2C1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843" y="224103"/>
            <a:ext cx="5315889" cy="48801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34A9374-4F1C-4441-BE37-E1B0BAD12DB1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43E51EF5-F5DC-4784-BA73-E64A4394751B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544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BA5152-4B67-42E4-AF2E-474E1DB17AB4}"/>
              </a:ext>
            </a:extLst>
          </p:cNvPr>
          <p:cNvSpPr txBox="1">
            <a:spLocks/>
          </p:cNvSpPr>
          <p:nvPr/>
        </p:nvSpPr>
        <p:spPr>
          <a:xfrm>
            <a:off x="762218" y="2401628"/>
            <a:ext cx="5638582" cy="669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spc="-1" dirty="0">
                <a:latin typeface="Titillium"/>
                <a:ea typeface="Times New Roman"/>
                <a:cs typeface="Times New Roman" panose="02020603050405020304" pitchFamily="18" charset="0"/>
              </a:rPr>
              <a:t>2.2. </a:t>
            </a:r>
            <a:r>
              <a:rPr lang="en-US" sz="3200" spc="-1" dirty="0">
                <a:latin typeface="Titillium"/>
                <a:ea typeface="Times New Roman"/>
                <a:cs typeface="Times New Roman" panose="02020603050405020304" pitchFamily="18" charset="0"/>
              </a:rPr>
              <a:t>Pump:</a:t>
            </a:r>
            <a:endParaRPr lang="en-US" sz="3200" b="1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A5AD1BF-2CB8-49E4-B35B-F82FBA867B4B}"/>
              </a:ext>
            </a:extLst>
          </p:cNvPr>
          <p:cNvSpPr txBox="1">
            <a:spLocks/>
          </p:cNvSpPr>
          <p:nvPr/>
        </p:nvSpPr>
        <p:spPr>
          <a:xfrm>
            <a:off x="1112938" y="3064710"/>
            <a:ext cx="10979764" cy="3793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tillium"/>
                <a:cs typeface="Times New Roman" panose="02020603050405020304" pitchFamily="18" charset="0"/>
              </a:rPr>
              <a:t>Relay Interfaced.</a:t>
            </a:r>
          </a:p>
          <a:p>
            <a:r>
              <a:rPr lang="en-US" dirty="0">
                <a:latin typeface="Titillium"/>
                <a:cs typeface="Times New Roman" panose="02020603050405020304" pitchFamily="18" charset="0"/>
              </a:rPr>
              <a:t>Flywheel diodes.</a:t>
            </a:r>
          </a:p>
          <a:p>
            <a:r>
              <a:rPr lang="en-US" dirty="0">
                <a:latin typeface="Titillium"/>
                <a:cs typeface="Times New Roman" panose="02020603050405020304" pitchFamily="18" charset="0"/>
              </a:rPr>
              <a:t>LED indication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DC43CBD-81ED-4F65-B80A-515687209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1" y="292719"/>
            <a:ext cx="5452222" cy="62100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2F6DAF-B4B1-46D6-BD4B-21132468EDC8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7" name="AutoShape 3">
            <a:extLst>
              <a:ext uri="{FF2B5EF4-FFF2-40B4-BE49-F238E27FC236}">
                <a16:creationId xmlns:a16="http://schemas.microsoft.com/office/drawing/2014/main" id="{799285BE-1661-44C1-A2F0-B533C4CB2E33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1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BA5152-4B67-42E4-AF2E-474E1DB17AB4}"/>
              </a:ext>
            </a:extLst>
          </p:cNvPr>
          <p:cNvSpPr txBox="1">
            <a:spLocks/>
          </p:cNvSpPr>
          <p:nvPr/>
        </p:nvSpPr>
        <p:spPr>
          <a:xfrm>
            <a:off x="762218" y="2401628"/>
            <a:ext cx="5638582" cy="669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spc="-1" dirty="0">
                <a:latin typeface="Titillium"/>
                <a:ea typeface="Times New Roman"/>
                <a:cs typeface="Times New Roman" panose="02020603050405020304" pitchFamily="18" charset="0"/>
              </a:rPr>
              <a:t>2.3. </a:t>
            </a:r>
            <a:r>
              <a:rPr lang="en-US" sz="3200" spc="-1" dirty="0">
                <a:latin typeface="Titillium"/>
                <a:ea typeface="Times New Roman"/>
                <a:cs typeface="Times New Roman" panose="02020603050405020304" pitchFamily="18" charset="0"/>
              </a:rPr>
              <a:t>Protection:</a:t>
            </a:r>
            <a:endParaRPr lang="en-US" sz="3200" b="1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A5AD1BF-2CB8-49E4-B35B-F82FBA867B4B}"/>
              </a:ext>
            </a:extLst>
          </p:cNvPr>
          <p:cNvSpPr txBox="1">
            <a:spLocks/>
          </p:cNvSpPr>
          <p:nvPr/>
        </p:nvSpPr>
        <p:spPr>
          <a:xfrm>
            <a:off x="1112938" y="3064710"/>
            <a:ext cx="10979764" cy="3793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tillium"/>
                <a:cs typeface="Times New Roman" panose="02020603050405020304" pitchFamily="18" charset="0"/>
              </a:rPr>
              <a:t>Latch button.</a:t>
            </a:r>
          </a:p>
          <a:p>
            <a:r>
              <a:rPr lang="en-US" dirty="0">
                <a:latin typeface="Titillium"/>
                <a:cs typeface="Times New Roman" panose="02020603050405020304" pitchFamily="18" charset="0"/>
              </a:rPr>
              <a:t>Indicator.</a:t>
            </a:r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AAD87011-A12C-4C30-AC54-2A246028C3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908" y="167731"/>
            <a:ext cx="7529006" cy="51548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35D835-9058-4C5D-9BC4-450AECFB03E5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D48D00DD-416C-4B39-92F8-A6CE7EE65EE6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6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BA5152-4B67-42E4-AF2E-474E1DB17AB4}"/>
              </a:ext>
            </a:extLst>
          </p:cNvPr>
          <p:cNvSpPr txBox="1">
            <a:spLocks/>
          </p:cNvSpPr>
          <p:nvPr/>
        </p:nvSpPr>
        <p:spPr>
          <a:xfrm>
            <a:off x="762218" y="2401628"/>
            <a:ext cx="5638582" cy="669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spc="-1" dirty="0">
                <a:latin typeface="Titillium"/>
                <a:ea typeface="Times New Roman"/>
                <a:cs typeface="Times New Roman" panose="02020603050405020304" pitchFamily="18" charset="0"/>
              </a:rPr>
              <a:t>2.4. </a:t>
            </a:r>
            <a:r>
              <a:rPr lang="en-US" sz="3200" spc="-1" dirty="0">
                <a:latin typeface="Titillium"/>
                <a:ea typeface="Times New Roman"/>
                <a:cs typeface="Times New Roman" panose="02020603050405020304" pitchFamily="18" charset="0"/>
              </a:rPr>
              <a:t>LCD Display (char: 16*2):</a:t>
            </a:r>
            <a:endParaRPr lang="en-US" sz="3200" b="1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A5AD1BF-2CB8-49E4-B35B-F82FBA867B4B}"/>
              </a:ext>
            </a:extLst>
          </p:cNvPr>
          <p:cNvSpPr txBox="1">
            <a:spLocks/>
          </p:cNvSpPr>
          <p:nvPr/>
        </p:nvSpPr>
        <p:spPr>
          <a:xfrm>
            <a:off x="1112938" y="3081335"/>
            <a:ext cx="10979764" cy="3793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Titillium"/>
                <a:cs typeface="Times New Roman" panose="02020603050405020304" pitchFamily="18" charset="0"/>
              </a:rPr>
              <a:t>4-bits mode.</a:t>
            </a:r>
          </a:p>
          <a:p>
            <a:r>
              <a:rPr lang="en-US" dirty="0">
                <a:latin typeface="Titillium"/>
                <a:cs typeface="Times New Roman" panose="02020603050405020304" pitchFamily="18" charset="0"/>
              </a:rPr>
              <a:t>Contrast potentiometer.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1F56708-D862-4948-A982-BD2BA14C9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045" y="292720"/>
            <a:ext cx="6459630" cy="621726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BC46AA-3F01-4C61-8DA5-8B0D5DE4586A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EB11B618-A2B3-4DFC-BE2D-86871176D7D0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31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BA5152-4B67-42E4-AF2E-474E1DB17AB4}"/>
              </a:ext>
            </a:extLst>
          </p:cNvPr>
          <p:cNvSpPr txBox="1">
            <a:spLocks/>
          </p:cNvSpPr>
          <p:nvPr/>
        </p:nvSpPr>
        <p:spPr>
          <a:xfrm>
            <a:off x="762218" y="2401628"/>
            <a:ext cx="5638582" cy="669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spc="-1" dirty="0">
                <a:latin typeface="Titillium"/>
                <a:ea typeface="Times New Roman"/>
                <a:cs typeface="Times New Roman" panose="02020603050405020304" pitchFamily="18" charset="0"/>
              </a:rPr>
              <a:t>2.5. </a:t>
            </a:r>
            <a:r>
              <a:rPr lang="en-US" sz="3200" spc="-1" dirty="0">
                <a:latin typeface="Titillium"/>
                <a:ea typeface="Times New Roman"/>
                <a:cs typeface="Times New Roman" panose="02020603050405020304" pitchFamily="18" charset="0"/>
              </a:rPr>
              <a:t>Sensor: there are many types:</a:t>
            </a:r>
            <a:endParaRPr lang="en-US" sz="3200" b="1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A5AD1BF-2CB8-49E4-B35B-F82FBA867B4B}"/>
              </a:ext>
            </a:extLst>
          </p:cNvPr>
          <p:cNvSpPr txBox="1">
            <a:spLocks/>
          </p:cNvSpPr>
          <p:nvPr/>
        </p:nvSpPr>
        <p:spPr>
          <a:xfrm>
            <a:off x="1112938" y="3064710"/>
            <a:ext cx="10979764" cy="3793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>
                <a:solidFill>
                  <a:srgbClr val="C00000"/>
                </a:solidFill>
                <a:latin typeface="Titillium"/>
                <a:cs typeface="Times New Roman" panose="02020603050405020304" pitchFamily="18" charset="0"/>
              </a:rPr>
              <a:t>Proximity sensor.</a:t>
            </a:r>
          </a:p>
          <a:p>
            <a:r>
              <a:rPr lang="en-US" sz="3200" dirty="0">
                <a:latin typeface="Titillium"/>
                <a:cs typeface="Times New Roman" panose="02020603050405020304" pitchFamily="18" charset="0"/>
              </a:rPr>
              <a:t>Wire Sensing.</a:t>
            </a:r>
            <a:endParaRPr lang="en-US" sz="3200" dirty="0">
              <a:solidFill>
                <a:srgbClr val="C00000"/>
              </a:solidFill>
              <a:latin typeface="Titillium"/>
              <a:cs typeface="Times New Roman" panose="02020603050405020304" pitchFamily="18" charset="0"/>
            </a:endParaRPr>
          </a:p>
          <a:p>
            <a:r>
              <a:rPr lang="en-US" sz="3200" dirty="0">
                <a:latin typeface="Titillium"/>
                <a:cs typeface="Times New Roman" panose="02020603050405020304" pitchFamily="18" charset="0"/>
              </a:rPr>
              <a:t>Water sensors.</a:t>
            </a:r>
            <a:endParaRPr lang="en-US" sz="3200" dirty="0">
              <a:solidFill>
                <a:srgbClr val="C00000"/>
              </a:solidFill>
              <a:latin typeface="Titillium"/>
              <a:cs typeface="Times New Roman" panose="02020603050405020304" pitchFamily="18" charset="0"/>
            </a:endParaRPr>
          </a:p>
        </p:txBody>
      </p:sp>
      <p:pic>
        <p:nvPicPr>
          <p:cNvPr id="3" name="Picture 2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0E04C6B8-FDEB-4F15-AFAA-7244885F3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018" y="-1041065"/>
            <a:ext cx="7268144" cy="54511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A1D35F-876E-485F-88EB-F9ABD7B05691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6" name="AutoShape 3">
            <a:extLst>
              <a:ext uri="{FF2B5EF4-FFF2-40B4-BE49-F238E27FC236}">
                <a16:creationId xmlns:a16="http://schemas.microsoft.com/office/drawing/2014/main" id="{41AC39F0-1C76-4C39-AF28-789873ED9469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05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A75F79-379D-43D7-B1F3-D3214ECF4BE8}"/>
              </a:ext>
            </a:extLst>
          </p:cNvPr>
          <p:cNvGrpSpPr/>
          <p:nvPr/>
        </p:nvGrpSpPr>
        <p:grpSpPr>
          <a:xfrm>
            <a:off x="1835161" y="509446"/>
            <a:ext cx="8521678" cy="5299150"/>
            <a:chOff x="2861666" y="595998"/>
            <a:chExt cx="3886200" cy="2416608"/>
          </a:xfrm>
        </p:grpSpPr>
        <p:sp>
          <p:nvSpPr>
            <p:cNvPr id="6" name="TextBox 5"/>
            <p:cNvSpPr txBox="1"/>
            <p:nvPr/>
          </p:nvSpPr>
          <p:spPr>
            <a:xfrm>
              <a:off x="2861666" y="2331201"/>
              <a:ext cx="3886200" cy="681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5400" dirty="0">
                  <a:latin typeface="Titillium Light" charset="0"/>
                  <a:ea typeface="Titillium Light" charset="0"/>
                  <a:cs typeface="Titillium Light" charset="0"/>
                </a:rPr>
                <a:t>ABOUT US</a:t>
              </a:r>
            </a:p>
          </p:txBody>
        </p:sp>
        <p:cxnSp>
          <p:nvCxnSpPr>
            <p:cNvPr id="7" name="Straight Connector 6"/>
            <p:cNvCxnSpPr>
              <a:cxnSpLocks/>
            </p:cNvCxnSpPr>
            <p:nvPr/>
          </p:nvCxnSpPr>
          <p:spPr>
            <a:xfrm>
              <a:off x="3366491" y="2669824"/>
              <a:ext cx="2876550" cy="0"/>
            </a:xfrm>
            <a:prstGeom prst="line">
              <a:avLst/>
            </a:prstGeom>
            <a:ln w="254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Shape 3690">
              <a:extLst>
                <a:ext uri="{FF2B5EF4-FFF2-40B4-BE49-F238E27FC236}">
                  <a16:creationId xmlns:a16="http://schemas.microsoft.com/office/drawing/2014/main" id="{6882DA6C-4DB0-4FD3-BFA3-7E3CD58CC8C3}"/>
                </a:ext>
              </a:extLst>
            </p:cNvPr>
            <p:cNvSpPr/>
            <p:nvPr/>
          </p:nvSpPr>
          <p:spPr>
            <a:xfrm>
              <a:off x="3797796" y="595998"/>
              <a:ext cx="2013941" cy="1533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57" y="20400"/>
                  </a:moveTo>
                  <a:cubicBezTo>
                    <a:pt x="4686" y="18710"/>
                    <a:pt x="5897" y="18036"/>
                    <a:pt x="7134" y="17493"/>
                  </a:cubicBezTo>
                  <a:lnTo>
                    <a:pt x="7173" y="17477"/>
                  </a:lnTo>
                  <a:cubicBezTo>
                    <a:pt x="8055" y="17190"/>
                    <a:pt x="9626" y="16039"/>
                    <a:pt x="9626" y="13569"/>
                  </a:cubicBezTo>
                  <a:cubicBezTo>
                    <a:pt x="9626" y="11474"/>
                    <a:pt x="8932" y="10452"/>
                    <a:pt x="8558" y="9902"/>
                  </a:cubicBezTo>
                  <a:cubicBezTo>
                    <a:pt x="8484" y="9791"/>
                    <a:pt x="8394" y="9649"/>
                    <a:pt x="8414" y="9680"/>
                  </a:cubicBezTo>
                  <a:cubicBezTo>
                    <a:pt x="8384" y="9599"/>
                    <a:pt x="8237" y="9129"/>
                    <a:pt x="8449" y="8035"/>
                  </a:cubicBezTo>
                  <a:cubicBezTo>
                    <a:pt x="8549" y="7523"/>
                    <a:pt x="8380" y="7241"/>
                    <a:pt x="8380" y="7241"/>
                  </a:cubicBezTo>
                  <a:cubicBezTo>
                    <a:pt x="8112" y="6504"/>
                    <a:pt x="7614" y="5133"/>
                    <a:pt x="7988" y="4025"/>
                  </a:cubicBezTo>
                  <a:cubicBezTo>
                    <a:pt x="8490" y="2492"/>
                    <a:pt x="8935" y="2190"/>
                    <a:pt x="9741" y="1747"/>
                  </a:cubicBezTo>
                  <a:cubicBezTo>
                    <a:pt x="9788" y="1721"/>
                    <a:pt x="9834" y="1692"/>
                    <a:pt x="9877" y="1657"/>
                  </a:cubicBezTo>
                  <a:cubicBezTo>
                    <a:pt x="10029" y="1535"/>
                    <a:pt x="10674" y="1200"/>
                    <a:pt x="11403" y="1200"/>
                  </a:cubicBezTo>
                  <a:cubicBezTo>
                    <a:pt x="11768" y="1200"/>
                    <a:pt x="12075" y="1285"/>
                    <a:pt x="12318" y="1454"/>
                  </a:cubicBezTo>
                  <a:cubicBezTo>
                    <a:pt x="12610" y="1656"/>
                    <a:pt x="12890" y="2039"/>
                    <a:pt x="13313" y="3272"/>
                  </a:cubicBezTo>
                  <a:cubicBezTo>
                    <a:pt x="14101" y="5469"/>
                    <a:pt x="13602" y="6698"/>
                    <a:pt x="13350" y="7124"/>
                  </a:cubicBezTo>
                  <a:cubicBezTo>
                    <a:pt x="13183" y="7407"/>
                    <a:pt x="13126" y="7764"/>
                    <a:pt x="13191" y="8103"/>
                  </a:cubicBezTo>
                  <a:cubicBezTo>
                    <a:pt x="13386" y="9109"/>
                    <a:pt x="13260" y="9535"/>
                    <a:pt x="13227" y="9619"/>
                  </a:cubicBezTo>
                  <a:cubicBezTo>
                    <a:pt x="13219" y="9631"/>
                    <a:pt x="13101" y="9813"/>
                    <a:pt x="13041" y="9902"/>
                  </a:cubicBezTo>
                  <a:cubicBezTo>
                    <a:pt x="12668" y="10452"/>
                    <a:pt x="11973" y="11474"/>
                    <a:pt x="11973" y="13569"/>
                  </a:cubicBezTo>
                  <a:cubicBezTo>
                    <a:pt x="11973" y="16039"/>
                    <a:pt x="13545" y="17190"/>
                    <a:pt x="14427" y="17477"/>
                  </a:cubicBezTo>
                  <a:lnTo>
                    <a:pt x="14466" y="17493"/>
                  </a:lnTo>
                  <a:cubicBezTo>
                    <a:pt x="15703" y="18036"/>
                    <a:pt x="16914" y="18710"/>
                    <a:pt x="17143" y="20400"/>
                  </a:cubicBezTo>
                  <a:cubicBezTo>
                    <a:pt x="17143" y="20400"/>
                    <a:pt x="4457" y="20400"/>
                    <a:pt x="4457" y="20400"/>
                  </a:cubicBezTo>
                  <a:close/>
                  <a:moveTo>
                    <a:pt x="14715" y="16328"/>
                  </a:moveTo>
                  <a:cubicBezTo>
                    <a:pt x="14715" y="16328"/>
                    <a:pt x="12955" y="15815"/>
                    <a:pt x="12955" y="13569"/>
                  </a:cubicBezTo>
                  <a:cubicBezTo>
                    <a:pt x="12955" y="11596"/>
                    <a:pt x="13678" y="10901"/>
                    <a:pt x="13957" y="10422"/>
                  </a:cubicBezTo>
                  <a:cubicBezTo>
                    <a:pt x="13957" y="10422"/>
                    <a:pt x="14531" y="9808"/>
                    <a:pt x="14146" y="7826"/>
                  </a:cubicBezTo>
                  <a:cubicBezTo>
                    <a:pt x="14787" y="6740"/>
                    <a:pt x="14995" y="4972"/>
                    <a:pt x="14211" y="2789"/>
                  </a:cubicBezTo>
                  <a:cubicBezTo>
                    <a:pt x="13774" y="1514"/>
                    <a:pt x="13389" y="814"/>
                    <a:pt x="12801" y="409"/>
                  </a:cubicBezTo>
                  <a:cubicBezTo>
                    <a:pt x="12370" y="110"/>
                    <a:pt x="11880" y="0"/>
                    <a:pt x="11403" y="0"/>
                  </a:cubicBezTo>
                  <a:cubicBezTo>
                    <a:pt x="10516" y="0"/>
                    <a:pt x="9675" y="384"/>
                    <a:pt x="9339" y="653"/>
                  </a:cubicBezTo>
                  <a:cubicBezTo>
                    <a:pt x="8357" y="1192"/>
                    <a:pt x="7697" y="1688"/>
                    <a:pt x="7077" y="3580"/>
                  </a:cubicBezTo>
                  <a:cubicBezTo>
                    <a:pt x="6540" y="5169"/>
                    <a:pt x="7179" y="6892"/>
                    <a:pt x="7494" y="7758"/>
                  </a:cubicBezTo>
                  <a:cubicBezTo>
                    <a:pt x="7110" y="9740"/>
                    <a:pt x="7642" y="10422"/>
                    <a:pt x="7642" y="10422"/>
                  </a:cubicBezTo>
                  <a:cubicBezTo>
                    <a:pt x="7922" y="10901"/>
                    <a:pt x="8644" y="11596"/>
                    <a:pt x="8644" y="13569"/>
                  </a:cubicBezTo>
                  <a:cubicBezTo>
                    <a:pt x="8644" y="15815"/>
                    <a:pt x="6885" y="16328"/>
                    <a:pt x="6885" y="16328"/>
                  </a:cubicBezTo>
                  <a:cubicBezTo>
                    <a:pt x="5768" y="16819"/>
                    <a:pt x="3436" y="17760"/>
                    <a:pt x="3436" y="21000"/>
                  </a:cubicBezTo>
                  <a:cubicBezTo>
                    <a:pt x="3436" y="21000"/>
                    <a:pt x="3436" y="21600"/>
                    <a:pt x="3927" y="21600"/>
                  </a:cubicBezTo>
                  <a:lnTo>
                    <a:pt x="17673" y="21600"/>
                  </a:lnTo>
                  <a:cubicBezTo>
                    <a:pt x="18164" y="21600"/>
                    <a:pt x="18164" y="21000"/>
                    <a:pt x="18164" y="21000"/>
                  </a:cubicBezTo>
                  <a:cubicBezTo>
                    <a:pt x="18164" y="17760"/>
                    <a:pt x="15832" y="16819"/>
                    <a:pt x="14715" y="16328"/>
                  </a:cubicBezTo>
                  <a:moveTo>
                    <a:pt x="19516" y="15007"/>
                  </a:moveTo>
                  <a:cubicBezTo>
                    <a:pt x="19516" y="15007"/>
                    <a:pt x="18416" y="14701"/>
                    <a:pt x="18416" y="12954"/>
                  </a:cubicBezTo>
                  <a:cubicBezTo>
                    <a:pt x="18416" y="11419"/>
                    <a:pt x="18794" y="10879"/>
                    <a:pt x="19017" y="10506"/>
                  </a:cubicBezTo>
                  <a:cubicBezTo>
                    <a:pt x="19017" y="10506"/>
                    <a:pt x="19443" y="9975"/>
                    <a:pt x="19136" y="8434"/>
                  </a:cubicBezTo>
                  <a:cubicBezTo>
                    <a:pt x="19388" y="7760"/>
                    <a:pt x="19900" y="6420"/>
                    <a:pt x="19470" y="5184"/>
                  </a:cubicBezTo>
                  <a:cubicBezTo>
                    <a:pt x="18974" y="3713"/>
                    <a:pt x="18645" y="3327"/>
                    <a:pt x="17860" y="2908"/>
                  </a:cubicBezTo>
                  <a:cubicBezTo>
                    <a:pt x="17591" y="2699"/>
                    <a:pt x="16918" y="2400"/>
                    <a:pt x="16208" y="2400"/>
                  </a:cubicBezTo>
                  <a:cubicBezTo>
                    <a:pt x="15873" y="2400"/>
                    <a:pt x="15531" y="2474"/>
                    <a:pt x="15218" y="2647"/>
                  </a:cubicBezTo>
                  <a:cubicBezTo>
                    <a:pt x="15343" y="3035"/>
                    <a:pt x="15449" y="3420"/>
                    <a:pt x="15525" y="3799"/>
                  </a:cubicBezTo>
                  <a:cubicBezTo>
                    <a:pt x="15537" y="3791"/>
                    <a:pt x="15550" y="3779"/>
                    <a:pt x="15563" y="3770"/>
                  </a:cubicBezTo>
                  <a:cubicBezTo>
                    <a:pt x="15730" y="3657"/>
                    <a:pt x="15948" y="3600"/>
                    <a:pt x="16208" y="3600"/>
                  </a:cubicBezTo>
                  <a:cubicBezTo>
                    <a:pt x="16716" y="3600"/>
                    <a:pt x="17211" y="3826"/>
                    <a:pt x="17332" y="3919"/>
                  </a:cubicBezTo>
                  <a:cubicBezTo>
                    <a:pt x="17375" y="3953"/>
                    <a:pt x="17421" y="3983"/>
                    <a:pt x="17467" y="4007"/>
                  </a:cubicBezTo>
                  <a:cubicBezTo>
                    <a:pt x="17950" y="4265"/>
                    <a:pt x="18131" y="4361"/>
                    <a:pt x="18562" y="5641"/>
                  </a:cubicBezTo>
                  <a:cubicBezTo>
                    <a:pt x="18822" y="6387"/>
                    <a:pt x="18452" y="7378"/>
                    <a:pt x="18253" y="7910"/>
                  </a:cubicBezTo>
                  <a:cubicBezTo>
                    <a:pt x="18161" y="8155"/>
                    <a:pt x="18130" y="8457"/>
                    <a:pt x="18182" y="8719"/>
                  </a:cubicBezTo>
                  <a:cubicBezTo>
                    <a:pt x="18316" y="9392"/>
                    <a:pt x="18254" y="9707"/>
                    <a:pt x="18232" y="9784"/>
                  </a:cubicBezTo>
                  <a:cubicBezTo>
                    <a:pt x="18230" y="9789"/>
                    <a:pt x="18227" y="9793"/>
                    <a:pt x="18224" y="9798"/>
                  </a:cubicBezTo>
                  <a:lnTo>
                    <a:pt x="18191" y="9853"/>
                  </a:lnTo>
                  <a:cubicBezTo>
                    <a:pt x="17926" y="10290"/>
                    <a:pt x="17434" y="11106"/>
                    <a:pt x="17434" y="12954"/>
                  </a:cubicBezTo>
                  <a:cubicBezTo>
                    <a:pt x="17434" y="15019"/>
                    <a:pt x="18570" y="15932"/>
                    <a:pt x="19229" y="16155"/>
                  </a:cubicBezTo>
                  <a:cubicBezTo>
                    <a:pt x="19856" y="16429"/>
                    <a:pt x="20435" y="16859"/>
                    <a:pt x="20582" y="17999"/>
                  </a:cubicBezTo>
                  <a:lnTo>
                    <a:pt x="18459" y="18000"/>
                  </a:lnTo>
                  <a:cubicBezTo>
                    <a:pt x="18647" y="18353"/>
                    <a:pt x="18802" y="18755"/>
                    <a:pt x="18920" y="19200"/>
                  </a:cubicBezTo>
                  <a:lnTo>
                    <a:pt x="21109" y="19199"/>
                  </a:lnTo>
                  <a:cubicBezTo>
                    <a:pt x="21600" y="19199"/>
                    <a:pt x="21600" y="18599"/>
                    <a:pt x="21600" y="18599"/>
                  </a:cubicBezTo>
                  <a:cubicBezTo>
                    <a:pt x="21600" y="16199"/>
                    <a:pt x="20410" y="15387"/>
                    <a:pt x="19516" y="15007"/>
                  </a:cubicBezTo>
                  <a:moveTo>
                    <a:pt x="2371" y="16155"/>
                  </a:moveTo>
                  <a:cubicBezTo>
                    <a:pt x="3030" y="15932"/>
                    <a:pt x="4166" y="15019"/>
                    <a:pt x="4166" y="12954"/>
                  </a:cubicBezTo>
                  <a:cubicBezTo>
                    <a:pt x="4166" y="11106"/>
                    <a:pt x="3673" y="10290"/>
                    <a:pt x="3409" y="9853"/>
                  </a:cubicBezTo>
                  <a:lnTo>
                    <a:pt x="3376" y="9798"/>
                  </a:lnTo>
                  <a:cubicBezTo>
                    <a:pt x="3373" y="9793"/>
                    <a:pt x="3370" y="9789"/>
                    <a:pt x="3367" y="9784"/>
                  </a:cubicBezTo>
                  <a:cubicBezTo>
                    <a:pt x="3346" y="9707"/>
                    <a:pt x="3283" y="9392"/>
                    <a:pt x="3418" y="8719"/>
                  </a:cubicBezTo>
                  <a:cubicBezTo>
                    <a:pt x="3470" y="8457"/>
                    <a:pt x="3439" y="8155"/>
                    <a:pt x="3347" y="7910"/>
                  </a:cubicBezTo>
                  <a:cubicBezTo>
                    <a:pt x="3148" y="7378"/>
                    <a:pt x="2778" y="6387"/>
                    <a:pt x="3038" y="5641"/>
                  </a:cubicBezTo>
                  <a:cubicBezTo>
                    <a:pt x="3469" y="4361"/>
                    <a:pt x="3649" y="4265"/>
                    <a:pt x="4133" y="4007"/>
                  </a:cubicBezTo>
                  <a:cubicBezTo>
                    <a:pt x="4180" y="3983"/>
                    <a:pt x="4225" y="3953"/>
                    <a:pt x="4268" y="3919"/>
                  </a:cubicBezTo>
                  <a:cubicBezTo>
                    <a:pt x="4389" y="3826"/>
                    <a:pt x="4884" y="3600"/>
                    <a:pt x="5392" y="3600"/>
                  </a:cubicBezTo>
                  <a:cubicBezTo>
                    <a:pt x="5636" y="3600"/>
                    <a:pt x="5839" y="3655"/>
                    <a:pt x="6002" y="3754"/>
                  </a:cubicBezTo>
                  <a:cubicBezTo>
                    <a:pt x="6045" y="3548"/>
                    <a:pt x="6096" y="3341"/>
                    <a:pt x="6165" y="3133"/>
                  </a:cubicBezTo>
                  <a:cubicBezTo>
                    <a:pt x="6225" y="2950"/>
                    <a:pt x="6289" y="2793"/>
                    <a:pt x="6351" y="2631"/>
                  </a:cubicBezTo>
                  <a:cubicBezTo>
                    <a:pt x="6046" y="2469"/>
                    <a:pt x="5716" y="2400"/>
                    <a:pt x="5392" y="2400"/>
                  </a:cubicBezTo>
                  <a:cubicBezTo>
                    <a:pt x="4682" y="2400"/>
                    <a:pt x="4009" y="2699"/>
                    <a:pt x="3740" y="2908"/>
                  </a:cubicBezTo>
                  <a:cubicBezTo>
                    <a:pt x="2955" y="3327"/>
                    <a:pt x="2625" y="3713"/>
                    <a:pt x="2130" y="5184"/>
                  </a:cubicBezTo>
                  <a:cubicBezTo>
                    <a:pt x="1700" y="6420"/>
                    <a:pt x="2212" y="7760"/>
                    <a:pt x="2464" y="8434"/>
                  </a:cubicBezTo>
                  <a:cubicBezTo>
                    <a:pt x="2156" y="9975"/>
                    <a:pt x="2583" y="10506"/>
                    <a:pt x="2583" y="10506"/>
                  </a:cubicBezTo>
                  <a:cubicBezTo>
                    <a:pt x="2806" y="10879"/>
                    <a:pt x="3185" y="11419"/>
                    <a:pt x="3185" y="12954"/>
                  </a:cubicBezTo>
                  <a:cubicBezTo>
                    <a:pt x="3185" y="14701"/>
                    <a:pt x="2084" y="15007"/>
                    <a:pt x="2084" y="15007"/>
                  </a:cubicBezTo>
                  <a:cubicBezTo>
                    <a:pt x="1191" y="15387"/>
                    <a:pt x="0" y="16199"/>
                    <a:pt x="0" y="18599"/>
                  </a:cubicBezTo>
                  <a:cubicBezTo>
                    <a:pt x="0" y="18599"/>
                    <a:pt x="0" y="19199"/>
                    <a:pt x="491" y="19199"/>
                  </a:cubicBezTo>
                  <a:lnTo>
                    <a:pt x="2680" y="19200"/>
                  </a:lnTo>
                  <a:cubicBezTo>
                    <a:pt x="2798" y="18755"/>
                    <a:pt x="2952" y="18353"/>
                    <a:pt x="3141" y="18000"/>
                  </a:cubicBezTo>
                  <a:lnTo>
                    <a:pt x="1018" y="17999"/>
                  </a:lnTo>
                  <a:cubicBezTo>
                    <a:pt x="1165" y="16859"/>
                    <a:pt x="1744" y="16429"/>
                    <a:pt x="2371" y="16155"/>
                  </a:cubicBezTo>
                </a:path>
              </a:pathLst>
            </a:custGeom>
            <a:solidFill>
              <a:srgbClr val="C00000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7691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BA5152-4B67-42E4-AF2E-474E1DB17AB4}"/>
              </a:ext>
            </a:extLst>
          </p:cNvPr>
          <p:cNvSpPr txBox="1">
            <a:spLocks/>
          </p:cNvSpPr>
          <p:nvPr/>
        </p:nvSpPr>
        <p:spPr>
          <a:xfrm>
            <a:off x="762218" y="2401628"/>
            <a:ext cx="5638582" cy="669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spc="-1" dirty="0">
                <a:latin typeface="Titillium"/>
                <a:ea typeface="Times New Roman"/>
                <a:cs typeface="Times New Roman" panose="02020603050405020304" pitchFamily="18" charset="0"/>
              </a:rPr>
              <a:t>2.5. </a:t>
            </a:r>
            <a:r>
              <a:rPr lang="en-US" sz="3200" spc="-1" dirty="0">
                <a:latin typeface="Titillium"/>
                <a:ea typeface="Times New Roman"/>
                <a:cs typeface="Times New Roman" panose="02020603050405020304" pitchFamily="18" charset="0"/>
              </a:rPr>
              <a:t>Sensor: </a:t>
            </a:r>
            <a:r>
              <a:rPr lang="en-US" sz="3200" b="1" spc="-1" dirty="0">
                <a:solidFill>
                  <a:srgbClr val="C00000"/>
                </a:solidFill>
                <a:latin typeface="Titillium"/>
                <a:ea typeface="Times New Roman"/>
                <a:cs typeface="Times New Roman" panose="02020603050405020304" pitchFamily="18" charset="0"/>
              </a:rPr>
              <a:t>HC-SR04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A5AD1BF-2CB8-49E4-B35B-F82FBA867B4B}"/>
              </a:ext>
            </a:extLst>
          </p:cNvPr>
          <p:cNvSpPr txBox="1">
            <a:spLocks/>
          </p:cNvSpPr>
          <p:nvPr/>
        </p:nvSpPr>
        <p:spPr>
          <a:xfrm>
            <a:off x="1112938" y="3064710"/>
            <a:ext cx="10979764" cy="379328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tillium"/>
                <a:cs typeface="Times New Roman" panose="02020603050405020304" pitchFamily="18" charset="0"/>
              </a:rPr>
              <a:t>Ultrasonic proximity sensor (non-contact).</a:t>
            </a:r>
          </a:p>
          <a:p>
            <a:r>
              <a:rPr lang="en-US" sz="2400" dirty="0">
                <a:latin typeface="Titillium"/>
                <a:cs typeface="Times New Roman" panose="02020603050405020304" pitchFamily="18" charset="0"/>
              </a:rPr>
              <a:t>Range: </a:t>
            </a:r>
            <a:r>
              <a:rPr lang="en-US" sz="2400" dirty="0">
                <a:solidFill>
                  <a:srgbClr val="C00000"/>
                </a:solidFill>
                <a:latin typeface="Titillium"/>
                <a:cs typeface="Times New Roman" panose="02020603050405020304" pitchFamily="18" charset="0"/>
              </a:rPr>
              <a:t>2cm ~ 4m</a:t>
            </a:r>
          </a:p>
          <a:p>
            <a:r>
              <a:rPr lang="en-US" sz="2400" dirty="0">
                <a:latin typeface="Titillium"/>
                <a:cs typeface="Times New Roman" panose="02020603050405020304" pitchFamily="18" charset="0"/>
              </a:rPr>
              <a:t>Accurate measurement: </a:t>
            </a:r>
            <a:r>
              <a:rPr lang="en-US" sz="2400" dirty="0">
                <a:solidFill>
                  <a:srgbClr val="C00000"/>
                </a:solidFill>
                <a:latin typeface="Titillium"/>
                <a:cs typeface="Times New Roman" panose="02020603050405020304" pitchFamily="18" charset="0"/>
              </a:rPr>
              <a:t>3mm</a:t>
            </a:r>
          </a:p>
          <a:p>
            <a:r>
              <a:rPr lang="en-US" sz="2400" dirty="0">
                <a:latin typeface="Titillium"/>
                <a:cs typeface="Times New Roman" panose="02020603050405020304" pitchFamily="18" charset="0"/>
              </a:rPr>
              <a:t>Low Power: </a:t>
            </a:r>
            <a:r>
              <a:rPr lang="en-US" sz="2400" dirty="0">
                <a:solidFill>
                  <a:srgbClr val="C00000"/>
                </a:solidFill>
                <a:latin typeface="Titillium"/>
                <a:cs typeface="Times New Roman" panose="02020603050405020304" pitchFamily="18" charset="0"/>
              </a:rPr>
              <a:t>15mA, 5V</a:t>
            </a:r>
          </a:p>
        </p:txBody>
      </p:sp>
      <p:pic>
        <p:nvPicPr>
          <p:cNvPr id="3" name="Picture 2" descr="A close-up of a camera&#10;&#10;Description automatically generated with low confidence">
            <a:extLst>
              <a:ext uri="{FF2B5EF4-FFF2-40B4-BE49-F238E27FC236}">
                <a16:creationId xmlns:a16="http://schemas.microsoft.com/office/drawing/2014/main" id="{0E04C6B8-FDEB-4F15-AFAA-7244885F3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018" y="-1041065"/>
            <a:ext cx="7268144" cy="54511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73470C-A095-43B3-B779-12FD0A65C44E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7D5954D1-0B16-41D7-91B0-76F3B8713482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16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Content Placeholder 4">
            <a:extLst>
              <a:ext uri="{FF2B5EF4-FFF2-40B4-BE49-F238E27FC236}">
                <a16:creationId xmlns:a16="http://schemas.microsoft.com/office/drawing/2014/main" id="{FBBA5152-4B67-42E4-AF2E-474E1DB17AB4}"/>
              </a:ext>
            </a:extLst>
          </p:cNvPr>
          <p:cNvSpPr txBox="1">
            <a:spLocks/>
          </p:cNvSpPr>
          <p:nvPr/>
        </p:nvSpPr>
        <p:spPr>
          <a:xfrm>
            <a:off x="762218" y="2396099"/>
            <a:ext cx="3475542" cy="39204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000" spc="-1" dirty="0">
                <a:latin typeface="Titillium"/>
                <a:ea typeface="Times New Roman"/>
                <a:cs typeface="Times New Roman" panose="02020603050405020304" pitchFamily="18" charset="0"/>
              </a:rPr>
              <a:t>Code Section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A27824-E2D0-473D-B028-8F4057FA83CF}"/>
              </a:ext>
            </a:extLst>
          </p:cNvPr>
          <p:cNvSpPr txBox="1"/>
          <p:nvPr/>
        </p:nvSpPr>
        <p:spPr>
          <a:xfrm>
            <a:off x="1523127" y="1583640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and Code</a:t>
            </a:r>
          </a:p>
        </p:txBody>
      </p:sp>
      <p:sp>
        <p:nvSpPr>
          <p:cNvPr id="15" name="AutoShape 3">
            <a:extLst>
              <a:ext uri="{FF2B5EF4-FFF2-40B4-BE49-F238E27FC236}">
                <a16:creationId xmlns:a16="http://schemas.microsoft.com/office/drawing/2014/main" id="{DA79EA9E-A33D-4FAD-B2F0-131958C33188}"/>
              </a:ext>
            </a:extLst>
          </p:cNvPr>
          <p:cNvSpPr>
            <a:spLocks/>
          </p:cNvSpPr>
          <p:nvPr/>
        </p:nvSpPr>
        <p:spPr bwMode="auto">
          <a:xfrm>
            <a:off x="525048" y="145687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صورة 8">
            <a:extLst>
              <a:ext uri="{FF2B5EF4-FFF2-40B4-BE49-F238E27FC236}">
                <a16:creationId xmlns:a16="http://schemas.microsoft.com/office/drawing/2014/main" id="{E2C5CF30-8267-4E7A-8EE1-4D8C193D3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652" y="265149"/>
            <a:ext cx="7851076" cy="444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54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CDD79EB-49CD-49A5-AE94-664624D57CF6}"/>
              </a:ext>
            </a:extLst>
          </p:cNvPr>
          <p:cNvGrpSpPr/>
          <p:nvPr/>
        </p:nvGrpSpPr>
        <p:grpSpPr>
          <a:xfrm>
            <a:off x="525048" y="1446595"/>
            <a:ext cx="12466470" cy="4293805"/>
            <a:chOff x="525048" y="1446595"/>
            <a:chExt cx="2482743" cy="85512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8C2078D-B190-4557-B8F0-EDD7BCBE26DB}"/>
                </a:ext>
              </a:extLst>
            </p:cNvPr>
            <p:cNvSpPr txBox="1"/>
            <p:nvPr/>
          </p:nvSpPr>
          <p:spPr>
            <a:xfrm>
              <a:off x="1449181" y="1790686"/>
              <a:ext cx="1558610" cy="3207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latin typeface="Titillium" charset="0"/>
                  <a:ea typeface="Titillium" charset="0"/>
                  <a:cs typeface="Titillium" charset="0"/>
                </a:rPr>
                <a:t>Circuit Simulation</a:t>
              </a:r>
            </a:p>
            <a:p>
              <a:pPr marL="514350" indent="-514350">
                <a:lnSpc>
                  <a:spcPct val="80000"/>
                </a:lnSpc>
                <a:buFont typeface="+mj-lt"/>
                <a:buAutoNum type="arabicPeriod"/>
              </a:pPr>
              <a:r>
                <a:rPr lang="en-US" sz="3200" dirty="0">
                  <a:latin typeface="Titillium" charset="0"/>
                  <a:ea typeface="Titillium" charset="0"/>
                  <a:cs typeface="Titillium" charset="0"/>
                </a:rPr>
                <a:t>Power Circuit.</a:t>
              </a:r>
            </a:p>
            <a:p>
              <a:pPr marL="514350" indent="-514350">
                <a:lnSpc>
                  <a:spcPct val="80000"/>
                </a:lnSpc>
                <a:buFont typeface="+mj-lt"/>
                <a:buAutoNum type="arabicPeriod"/>
              </a:pPr>
              <a:r>
                <a:rPr lang="en-US" sz="3200" dirty="0">
                  <a:latin typeface="Titillium" charset="0"/>
                  <a:ea typeface="Titillium" charset="0"/>
                  <a:cs typeface="Titillium" charset="0"/>
                </a:rPr>
                <a:t>Control Circuit.</a:t>
              </a:r>
            </a:p>
          </p:txBody>
        </p:sp>
        <p:sp>
          <p:nvSpPr>
            <p:cNvPr id="11" name="AutoShape 3">
              <a:extLst>
                <a:ext uri="{FF2B5EF4-FFF2-40B4-BE49-F238E27FC236}">
                  <a16:creationId xmlns:a16="http://schemas.microsoft.com/office/drawing/2014/main" id="{9FA97386-3C65-471C-9EC1-7B3557389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48" y="1446595"/>
              <a:ext cx="855129" cy="855127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a:blipFill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08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D794C37-9718-498D-94FA-4803225C6AD9}"/>
              </a:ext>
            </a:extLst>
          </p:cNvPr>
          <p:cNvGrpSpPr/>
          <p:nvPr/>
        </p:nvGrpSpPr>
        <p:grpSpPr>
          <a:xfrm>
            <a:off x="525048" y="1446593"/>
            <a:ext cx="14708468" cy="4293805"/>
            <a:chOff x="525048" y="1271063"/>
            <a:chExt cx="2879735" cy="8551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847048-74ED-40E3-A572-C4E22D2116F7}"/>
                </a:ext>
              </a:extLst>
            </p:cNvPr>
            <p:cNvSpPr txBox="1"/>
            <p:nvPr/>
          </p:nvSpPr>
          <p:spPr>
            <a:xfrm>
              <a:off x="1433561" y="1615154"/>
              <a:ext cx="1971222" cy="1658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latin typeface="Titillium" charset="0"/>
                  <a:ea typeface="Titillium" charset="0"/>
                  <a:cs typeface="Titillium" charset="0"/>
                </a:rPr>
                <a:t>Circuit Testing</a:t>
              </a:r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91F5EEF0-78CB-4E4B-9327-B714D0D7B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48" y="1271063"/>
              <a:ext cx="840676" cy="855127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a:blipFill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68939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A27824-E2D0-473D-B028-8F4057FA83CF}"/>
              </a:ext>
            </a:extLst>
          </p:cNvPr>
          <p:cNvSpPr txBox="1"/>
          <p:nvPr/>
        </p:nvSpPr>
        <p:spPr>
          <a:xfrm>
            <a:off x="1523126" y="1735060"/>
            <a:ext cx="1947580" cy="302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Testing</a:t>
            </a:r>
          </a:p>
        </p:txBody>
      </p:sp>
      <p:pic>
        <p:nvPicPr>
          <p:cNvPr id="8" name="عنصر نائب للمحتوى 3">
            <a:extLst>
              <a:ext uri="{FF2B5EF4-FFF2-40B4-BE49-F238E27FC236}">
                <a16:creationId xmlns:a16="http://schemas.microsoft.com/office/drawing/2014/main" id="{C6DA093E-E1D9-4314-BD26-0BCAE262DC0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62"/>
          <a:stretch/>
        </p:blipFill>
        <p:spPr>
          <a:xfrm rot="5400000">
            <a:off x="5476254" y="-865934"/>
            <a:ext cx="5455619" cy="75590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5" name="AutoShape 3">
            <a:extLst>
              <a:ext uri="{FF2B5EF4-FFF2-40B4-BE49-F238E27FC236}">
                <a16:creationId xmlns:a16="http://schemas.microsoft.com/office/drawing/2014/main" id="{639725B9-5CA3-4CFB-BF59-06596269EF11}"/>
              </a:ext>
            </a:extLst>
          </p:cNvPr>
          <p:cNvSpPr>
            <a:spLocks/>
          </p:cNvSpPr>
          <p:nvPr/>
        </p:nvSpPr>
        <p:spPr bwMode="auto">
          <a:xfrm>
            <a:off x="525048" y="1452102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  <p:pic>
        <p:nvPicPr>
          <p:cNvPr id="2" name="Picture 1">
            <a:hlinkClick r:id="rId7" action="ppaction://hlinkfile"/>
            <a:extLst>
              <a:ext uri="{FF2B5EF4-FFF2-40B4-BE49-F238E27FC236}">
                <a16:creationId xmlns:a16="http://schemas.microsoft.com/office/drawing/2014/main" id="{A4F7E72F-7559-406C-AC1C-039784DE73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7939" y="2552237"/>
            <a:ext cx="1802822" cy="3167816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71F20C6A-82E5-43E5-825D-62B2FBF7EE04}"/>
              </a:ext>
            </a:extLst>
          </p:cNvPr>
          <p:cNvSpPr txBox="1">
            <a:spLocks/>
          </p:cNvSpPr>
          <p:nvPr/>
        </p:nvSpPr>
        <p:spPr>
          <a:xfrm>
            <a:off x="2407939" y="5816772"/>
            <a:ext cx="5638582" cy="669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b="1" spc="-1" dirty="0">
                <a:solidFill>
                  <a:srgbClr val="FF0000"/>
                </a:solidFill>
                <a:latin typeface="Titillium"/>
                <a:ea typeface="Times New Roman"/>
                <a:cs typeface="Times New Roman" panose="02020603050405020304" pitchFamily="18" charset="0"/>
              </a:rPr>
              <a:t>NOTE</a:t>
            </a:r>
            <a:r>
              <a:rPr lang="en-US" sz="3200" b="1" spc="-1" dirty="0">
                <a:latin typeface="Titillium"/>
                <a:ea typeface="Times New Roman"/>
                <a:cs typeface="Times New Roman" panose="02020603050405020304" pitchFamily="18" charset="0"/>
              </a:rPr>
              <a:t>: </a:t>
            </a:r>
            <a:r>
              <a:rPr lang="en-US" sz="3200" spc="-1" dirty="0">
                <a:latin typeface="Titillium"/>
                <a:ea typeface="Times New Roman"/>
                <a:cs typeface="Times New Roman" panose="02020603050405020304" pitchFamily="18" charset="0"/>
              </a:rPr>
              <a:t>click on video to play</a:t>
            </a:r>
            <a:endParaRPr lang="en-US" sz="3600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46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CC39125-E179-4517-ABB5-A3EBE5ADDE31}"/>
              </a:ext>
            </a:extLst>
          </p:cNvPr>
          <p:cNvGrpSpPr/>
          <p:nvPr/>
        </p:nvGrpSpPr>
        <p:grpSpPr>
          <a:xfrm>
            <a:off x="525048" y="1443884"/>
            <a:ext cx="12466469" cy="4293805"/>
            <a:chOff x="3326126" y="1453063"/>
            <a:chExt cx="2482743" cy="85512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C713C-B472-4315-BCE9-CAD5FB20EC92}"/>
                </a:ext>
              </a:extLst>
            </p:cNvPr>
            <p:cNvSpPr txBox="1"/>
            <p:nvPr/>
          </p:nvSpPr>
          <p:spPr>
            <a:xfrm>
              <a:off x="4250259" y="1797693"/>
              <a:ext cx="1558610" cy="4776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latin typeface="Titillium" charset="0"/>
                  <a:ea typeface="Titillium" charset="0"/>
                  <a:cs typeface="Titillium" charset="0"/>
                </a:rPr>
                <a:t>PCB Design</a:t>
              </a:r>
              <a:endParaRPr lang="en-US" sz="6000" b="1" dirty="0">
                <a:latin typeface="Titillium" charset="0"/>
                <a:ea typeface="Titillium" charset="0"/>
                <a:cs typeface="Titillium" charset="0"/>
              </a:endParaRPr>
            </a:p>
            <a:p>
              <a:pPr marL="514350" indent="-514350">
                <a:lnSpc>
                  <a:spcPct val="80000"/>
                </a:lnSpc>
                <a:buFont typeface="+mj-lt"/>
                <a:buAutoNum type="arabicPeriod"/>
              </a:pPr>
              <a:r>
                <a:rPr lang="en-US" sz="3200" b="1" dirty="0">
                  <a:latin typeface="Titillium" charset="0"/>
                  <a:ea typeface="Titillium" charset="0"/>
                  <a:cs typeface="Titillium" charset="0"/>
                </a:rPr>
                <a:t>Control Circuit.</a:t>
              </a:r>
            </a:p>
            <a:p>
              <a:pPr marL="514350" indent="-514350">
                <a:lnSpc>
                  <a:spcPct val="80000"/>
                </a:lnSpc>
                <a:buFont typeface="+mj-lt"/>
                <a:buAutoNum type="arabicPeriod"/>
              </a:pPr>
              <a:r>
                <a:rPr lang="en-US" sz="3200" b="1" dirty="0">
                  <a:latin typeface="Titillium" charset="0"/>
                  <a:ea typeface="Titillium" charset="0"/>
                  <a:cs typeface="Titillium" charset="0"/>
                </a:rPr>
                <a:t>Power Circuit.</a:t>
              </a:r>
            </a:p>
            <a:p>
              <a:pPr marL="514350" indent="-514350">
                <a:lnSpc>
                  <a:spcPct val="80000"/>
                </a:lnSpc>
                <a:buFont typeface="+mj-lt"/>
                <a:buAutoNum type="arabicPeriod"/>
              </a:pPr>
              <a:r>
                <a:rPr lang="en-US" sz="3200" b="1" dirty="0">
                  <a:latin typeface="Titillium" charset="0"/>
                  <a:ea typeface="Titillium" charset="0"/>
                  <a:cs typeface="Titillium" charset="0"/>
                </a:rPr>
                <a:t>Arrows Keypad.</a:t>
              </a:r>
            </a:p>
            <a:p>
              <a:pPr marL="514350" indent="-514350">
                <a:lnSpc>
                  <a:spcPct val="80000"/>
                </a:lnSpc>
                <a:buFont typeface="+mj-lt"/>
                <a:buAutoNum type="arabicPeriod"/>
              </a:pPr>
              <a:endParaRPr lang="en-US" sz="3200" b="1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7" name="AutoShape 3">
              <a:extLst>
                <a:ext uri="{FF2B5EF4-FFF2-40B4-BE49-F238E27FC236}">
                  <a16:creationId xmlns:a16="http://schemas.microsoft.com/office/drawing/2014/main" id="{10E15174-2D3A-4EBF-AF78-BFADB2BC7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6126" y="1453063"/>
              <a:ext cx="855129" cy="855127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blipFill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tretch>
                <a:fillRect/>
              </a:stretch>
            </a:blipFill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11080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, schematic&#10;&#10;Description automatically generated">
            <a:extLst>
              <a:ext uri="{FF2B5EF4-FFF2-40B4-BE49-F238E27FC236}">
                <a16:creationId xmlns:a16="http://schemas.microsoft.com/office/drawing/2014/main" id="{E7EF3E05-FF86-4E01-A65A-CF7E49ABE4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94" t="12500" r="4387" b="7941"/>
          <a:stretch/>
        </p:blipFill>
        <p:spPr>
          <a:xfrm>
            <a:off x="1013791" y="0"/>
            <a:ext cx="10164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09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895AFF3B-790B-404D-B09C-D51EB2AD3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0099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44AEEE7-E228-40C3-8769-822AAB697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88" y="0"/>
            <a:ext cx="969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415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372D314-C9A4-4B45-BED2-AFD2F08703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72" t="29207" r="6335" b="29947"/>
          <a:stretch/>
        </p:blipFill>
        <p:spPr>
          <a:xfrm>
            <a:off x="80544" y="1302656"/>
            <a:ext cx="12030911" cy="425268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5737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81285" y="2674760"/>
            <a:ext cx="2685230" cy="560884"/>
            <a:chOff x="1754340" y="3562431"/>
            <a:chExt cx="1765921" cy="197746"/>
          </a:xfrm>
        </p:grpSpPr>
        <p:sp>
          <p:nvSpPr>
            <p:cNvPr id="14" name="TextBox 13"/>
            <p:cNvSpPr txBox="1"/>
            <p:nvPr/>
          </p:nvSpPr>
          <p:spPr>
            <a:xfrm>
              <a:off x="1765889" y="3562431"/>
              <a:ext cx="1754372" cy="889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spc="200" dirty="0">
                  <a:latin typeface="Titillium" charset="0"/>
                  <a:ea typeface="Titillium" charset="0"/>
                  <a:cs typeface="Titillium" charset="0"/>
                </a:rPr>
                <a:t>Mahmoud Karam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54340" y="3628835"/>
              <a:ext cx="1754372" cy="13134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Student</a:t>
              </a:r>
              <a:endParaRPr lang="en-US" sz="2400" b="1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pic>
        <p:nvPicPr>
          <p:cNvPr id="75" name="Picture Placeholder 74">
            <a:extLst>
              <a:ext uri="{FF2B5EF4-FFF2-40B4-BE49-F238E27FC236}">
                <a16:creationId xmlns:a16="http://schemas.microsoft.com/office/drawing/2014/main" id="{AAEAFD80-9D3A-46E6-A106-C6C3E8396D6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/>
          <a:srcRect l="37024" t="30729" r="41018" b="52783"/>
          <a:stretch/>
        </p:blipFill>
        <p:spPr>
          <a:xfrm>
            <a:off x="112920" y="221159"/>
            <a:ext cx="2096821" cy="2099287"/>
          </a:xfrm>
        </p:spPr>
      </p:pic>
      <p:pic>
        <p:nvPicPr>
          <p:cNvPr id="77" name="Picture Placeholder 76" descr="A picture containing person, person, dark&#10;&#10;Description automatically generated">
            <a:extLst>
              <a:ext uri="{FF2B5EF4-FFF2-40B4-BE49-F238E27FC236}">
                <a16:creationId xmlns:a16="http://schemas.microsoft.com/office/drawing/2014/main" id="{3F044432-D678-4269-9767-D1695A08EDB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/>
          <a:srcRect t="5855" b="19145"/>
          <a:stretch/>
        </p:blipFill>
        <p:spPr>
          <a:xfrm>
            <a:off x="2516461" y="247285"/>
            <a:ext cx="2099287" cy="2099287"/>
          </a:xfrm>
        </p:spPr>
      </p:pic>
      <p:pic>
        <p:nvPicPr>
          <p:cNvPr id="73" name="Picture Placeholder 7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B571C517-3C64-4B0D-8089-E4BC506F0514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/>
          <a:srcRect l="888" t="32632" r="-888" b="20656"/>
          <a:stretch/>
        </p:blipFill>
        <p:spPr>
          <a:xfrm>
            <a:off x="4921590" y="247285"/>
            <a:ext cx="2099287" cy="2099287"/>
          </a:xfrm>
        </p:spPr>
      </p:pic>
      <p:pic>
        <p:nvPicPr>
          <p:cNvPr id="78" name="Picture Placeholder 72">
            <a:extLst>
              <a:ext uri="{FF2B5EF4-FFF2-40B4-BE49-F238E27FC236}">
                <a16:creationId xmlns:a16="http://schemas.microsoft.com/office/drawing/2014/main" id="{4E5C03B2-C14D-4F33-8B12-27C308CFF69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326719" y="221159"/>
            <a:ext cx="2099287" cy="2099287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79" name="Picture Placeholder 72">
            <a:extLst>
              <a:ext uri="{FF2B5EF4-FFF2-40B4-BE49-F238E27FC236}">
                <a16:creationId xmlns:a16="http://schemas.microsoft.com/office/drawing/2014/main" id="{A3750C7C-6A2E-47AE-9E68-0AE36FE0CA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389" t="577" r="18873" b="53119"/>
          <a:stretch/>
        </p:blipFill>
        <p:spPr>
          <a:xfrm>
            <a:off x="9915242" y="247285"/>
            <a:ext cx="2099287" cy="2099287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9F971449-27B7-4A77-9CED-B13F0470FBEA}"/>
              </a:ext>
            </a:extLst>
          </p:cNvPr>
          <p:cNvGrpSpPr/>
          <p:nvPr/>
        </p:nvGrpSpPr>
        <p:grpSpPr>
          <a:xfrm>
            <a:off x="4634115" y="2674760"/>
            <a:ext cx="2685230" cy="764084"/>
            <a:chOff x="1754340" y="3562431"/>
            <a:chExt cx="1765921" cy="269387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32C0A96-7DC0-427F-B5DB-5800B4DC279B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1757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spc="200" dirty="0">
                  <a:latin typeface="Titillium" charset="0"/>
                  <a:ea typeface="Titillium" charset="0"/>
                  <a:cs typeface="Titillium" charset="0"/>
                </a:rPr>
                <a:t>Abd El-Rahman Ahmed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F599586-E6C0-4AB8-9075-3E41EE9B7A5A}"/>
                </a:ext>
              </a:extLst>
            </p:cNvPr>
            <p:cNvSpPr txBox="1"/>
            <p:nvPr/>
          </p:nvSpPr>
          <p:spPr>
            <a:xfrm>
              <a:off x="1754340" y="3700476"/>
              <a:ext cx="1754372" cy="13134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Student</a:t>
              </a:r>
              <a:endParaRPr lang="en-US" sz="2400" b="1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56EFED3-0B53-48CD-8025-78B2C18D3522}"/>
              </a:ext>
            </a:extLst>
          </p:cNvPr>
          <p:cNvGrpSpPr/>
          <p:nvPr/>
        </p:nvGrpSpPr>
        <p:grpSpPr>
          <a:xfrm>
            <a:off x="7033747" y="2674760"/>
            <a:ext cx="2685230" cy="560884"/>
            <a:chOff x="1754340" y="3562431"/>
            <a:chExt cx="1765921" cy="197746"/>
          </a:xfrm>
        </p:grpSpPr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3A1BF105-F29F-4357-B626-D205FA9A014B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889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spc="200" dirty="0">
                  <a:latin typeface="Titillium" charset="0"/>
                  <a:ea typeface="Titillium" charset="0"/>
                  <a:cs typeface="Titillium" charset="0"/>
                </a:rPr>
                <a:t>Mohamed Alaa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F85F72F0-8FF3-4DA4-B44A-1B590E3E3B1D}"/>
                </a:ext>
              </a:extLst>
            </p:cNvPr>
            <p:cNvSpPr txBox="1"/>
            <p:nvPr/>
          </p:nvSpPr>
          <p:spPr>
            <a:xfrm>
              <a:off x="1754340" y="3628835"/>
              <a:ext cx="1754372" cy="13134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Student</a:t>
              </a:r>
              <a:endParaRPr lang="en-US" sz="2400" b="1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2A27E09A-3D0D-41A2-9CA0-C11E399919F7}"/>
              </a:ext>
            </a:extLst>
          </p:cNvPr>
          <p:cNvGrpSpPr/>
          <p:nvPr/>
        </p:nvGrpSpPr>
        <p:grpSpPr>
          <a:xfrm>
            <a:off x="9622270" y="2674760"/>
            <a:ext cx="2685230" cy="560884"/>
            <a:chOff x="1754340" y="3562431"/>
            <a:chExt cx="1765921" cy="197746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832D546E-864C-4061-B779-051A56F5F7E9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889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spc="200" dirty="0">
                  <a:latin typeface="Titillium" charset="0"/>
                  <a:ea typeface="Titillium" charset="0"/>
                  <a:cs typeface="Titillium" charset="0"/>
                </a:rPr>
                <a:t>Kareem Sallam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EC56CCF-F70D-4354-8B9E-66E385EC4F13}"/>
                </a:ext>
              </a:extLst>
            </p:cNvPr>
            <p:cNvSpPr txBox="1"/>
            <p:nvPr/>
          </p:nvSpPr>
          <p:spPr>
            <a:xfrm>
              <a:off x="1754340" y="3628835"/>
              <a:ext cx="1754372" cy="13134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Student</a:t>
              </a:r>
              <a:endParaRPr lang="en-US" sz="2400" b="1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DC32411-1E73-47BB-B365-7D6903A9DF09}"/>
              </a:ext>
            </a:extLst>
          </p:cNvPr>
          <p:cNvGrpSpPr/>
          <p:nvPr/>
        </p:nvGrpSpPr>
        <p:grpSpPr>
          <a:xfrm>
            <a:off x="2230031" y="2674760"/>
            <a:ext cx="2707242" cy="575957"/>
            <a:chOff x="1728315" y="3557117"/>
            <a:chExt cx="1780397" cy="203060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FBB2CD3E-92DA-4E0E-9D48-ED11171121AD}"/>
                </a:ext>
              </a:extLst>
            </p:cNvPr>
            <p:cNvSpPr txBox="1"/>
            <p:nvPr/>
          </p:nvSpPr>
          <p:spPr>
            <a:xfrm>
              <a:off x="1728315" y="3557117"/>
              <a:ext cx="1754372" cy="889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spc="200" dirty="0">
                  <a:latin typeface="Titillium" charset="0"/>
                  <a:ea typeface="Titillium" charset="0"/>
                  <a:cs typeface="Titillium" charset="0"/>
                </a:rPr>
                <a:t>Adel Mustafa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97BC589-0A40-4C99-B56F-A7BA652F1B3D}"/>
                </a:ext>
              </a:extLst>
            </p:cNvPr>
            <p:cNvSpPr txBox="1"/>
            <p:nvPr/>
          </p:nvSpPr>
          <p:spPr>
            <a:xfrm>
              <a:off x="1754340" y="3628835"/>
              <a:ext cx="1754372" cy="13134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Student</a:t>
              </a:r>
              <a:endParaRPr lang="en-US" sz="2400" b="1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pic>
        <p:nvPicPr>
          <p:cNvPr id="113" name="Picture Placeholder 72">
            <a:extLst>
              <a:ext uri="{FF2B5EF4-FFF2-40B4-BE49-F238E27FC236}">
                <a16:creationId xmlns:a16="http://schemas.microsoft.com/office/drawing/2014/main" id="{CD51BC5A-3817-4F7D-9BA5-546BCC077B3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699" t="23157" r="2712" b="21138"/>
          <a:stretch/>
        </p:blipFill>
        <p:spPr>
          <a:xfrm>
            <a:off x="3566104" y="3642045"/>
            <a:ext cx="2099287" cy="2099287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pic>
        <p:nvPicPr>
          <p:cNvPr id="114" name="Picture Placeholder 72">
            <a:extLst>
              <a:ext uri="{FF2B5EF4-FFF2-40B4-BE49-F238E27FC236}">
                <a16:creationId xmlns:a16="http://schemas.microsoft.com/office/drawing/2014/main" id="{0A22A176-19F2-4A4E-B0D6-9884000B7A3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648" r="648"/>
          <a:stretch/>
        </p:blipFill>
        <p:spPr>
          <a:xfrm>
            <a:off x="6154627" y="3642045"/>
            <a:ext cx="2099287" cy="2099287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F40923A0-B5BF-40D1-917E-B62A40699B19}"/>
              </a:ext>
            </a:extLst>
          </p:cNvPr>
          <p:cNvGrpSpPr/>
          <p:nvPr/>
        </p:nvGrpSpPr>
        <p:grpSpPr>
          <a:xfrm>
            <a:off x="3273132" y="6069520"/>
            <a:ext cx="2685230" cy="560884"/>
            <a:chOff x="1754340" y="3562431"/>
            <a:chExt cx="1765921" cy="197746"/>
          </a:xfrm>
        </p:grpSpPr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9FA46D98-7563-49A5-B87B-35634BC6D5C4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889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spc="200" dirty="0">
                  <a:latin typeface="Titillium" charset="0"/>
                  <a:ea typeface="Titillium" charset="0"/>
                  <a:cs typeface="Titillium" charset="0"/>
                </a:rPr>
                <a:t>Sally Abd El-Latif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F22A9AD-0BE1-4832-A9DA-76A9A7CA9F76}"/>
                </a:ext>
              </a:extLst>
            </p:cNvPr>
            <p:cNvSpPr txBox="1"/>
            <p:nvPr/>
          </p:nvSpPr>
          <p:spPr>
            <a:xfrm>
              <a:off x="1754340" y="3628835"/>
              <a:ext cx="1754372" cy="13134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Student</a:t>
              </a:r>
              <a:endParaRPr lang="en-US" sz="2400" b="1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90D4362-9C7B-417A-848D-720DA276B6A8}"/>
              </a:ext>
            </a:extLst>
          </p:cNvPr>
          <p:cNvGrpSpPr/>
          <p:nvPr/>
        </p:nvGrpSpPr>
        <p:grpSpPr>
          <a:xfrm>
            <a:off x="5861655" y="6069520"/>
            <a:ext cx="2685230" cy="560884"/>
            <a:chOff x="1754340" y="3562431"/>
            <a:chExt cx="1765921" cy="197746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CA2EE0B-7353-4574-AF59-0956373FAB71}"/>
                </a:ext>
              </a:extLst>
            </p:cNvPr>
            <p:cNvSpPr txBox="1"/>
            <p:nvPr/>
          </p:nvSpPr>
          <p:spPr>
            <a:xfrm>
              <a:off x="1765889" y="3562431"/>
              <a:ext cx="1754372" cy="8897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b="1" spc="200" dirty="0">
                  <a:latin typeface="Titillium" charset="0"/>
                  <a:ea typeface="Titillium" charset="0"/>
                  <a:cs typeface="Titillium" charset="0"/>
                </a:rPr>
                <a:t>Alaa El-</a:t>
              </a:r>
              <a:r>
                <a:rPr lang="en-US" sz="2000" b="1" spc="200" dirty="0" err="1">
                  <a:latin typeface="Titillium" charset="0"/>
                  <a:ea typeface="Titillium" charset="0"/>
                  <a:cs typeface="Titillium" charset="0"/>
                </a:rPr>
                <a:t>ghorab</a:t>
              </a:r>
              <a:endParaRPr lang="en-US" sz="2000" b="1" spc="2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634E2336-FC27-408A-B844-8DA0B589ACC1}"/>
                </a:ext>
              </a:extLst>
            </p:cNvPr>
            <p:cNvSpPr txBox="1"/>
            <p:nvPr/>
          </p:nvSpPr>
          <p:spPr>
            <a:xfrm>
              <a:off x="1754340" y="3628835"/>
              <a:ext cx="1754372" cy="131342"/>
            </a:xfrm>
            <a:prstGeom prst="rect">
              <a:avLst/>
            </a:prstGeom>
            <a:noFill/>
          </p:spPr>
          <p:txBody>
            <a:bodyPr wrap="square" lIns="0" tIns="0" rIns="9144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b="1" spc="300" dirty="0">
                  <a:solidFill>
                    <a:schemeClr val="tx1">
                      <a:alpha val="60000"/>
                    </a:schemeClr>
                  </a:solidFill>
                  <a:latin typeface="Titillium" charset="0"/>
                  <a:ea typeface="Titillium" charset="0"/>
                  <a:cs typeface="Titillium" charset="0"/>
                </a:rPr>
                <a:t>Student</a:t>
              </a:r>
              <a:endParaRPr lang="en-US" sz="2400" b="1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19862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F3D76E4-669B-4A1E-878A-44656EE4D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27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3BD208E-CD72-4BF9-AB20-636B861D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888" y="0"/>
            <a:ext cx="969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72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0F1C04C3-EA66-4646-9554-59832AB0BF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57" t="24550" r="27701" b="24656"/>
          <a:stretch/>
        </p:blipFill>
        <p:spPr>
          <a:xfrm>
            <a:off x="1420826" y="121919"/>
            <a:ext cx="4851151" cy="36497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9C281D9D-80E8-4A17-BE53-872952CF4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247" t="63611" r="3047" b="1778"/>
          <a:stretch/>
        </p:blipFill>
        <p:spPr>
          <a:xfrm>
            <a:off x="369777" y="3878047"/>
            <a:ext cx="6953251" cy="2373630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9316326-7291-4CEB-89D1-0AC51E8FC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5" t="24167" r="75343" b="9167"/>
          <a:stretch/>
        </p:blipFill>
        <p:spPr>
          <a:xfrm>
            <a:off x="8021132" y="0"/>
            <a:ext cx="3370768" cy="68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09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28C713C-B472-4315-BCE9-CAD5FB20EC92}"/>
              </a:ext>
            </a:extLst>
          </p:cNvPr>
          <p:cNvSpPr txBox="1"/>
          <p:nvPr/>
        </p:nvSpPr>
        <p:spPr>
          <a:xfrm>
            <a:off x="5165349" y="3174357"/>
            <a:ext cx="7826168" cy="832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b="1" dirty="0">
                <a:latin typeface="Titillium" charset="0"/>
                <a:ea typeface="Titillium" charset="0"/>
                <a:cs typeface="Titillium" charset="0"/>
              </a:rPr>
              <a:t>PCB CAM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4017616E-D9D3-43F0-8E6A-DFE548EB2224}"/>
              </a:ext>
            </a:extLst>
          </p:cNvPr>
          <p:cNvSpPr>
            <a:spLocks/>
          </p:cNvSpPr>
          <p:nvPr/>
        </p:nvSpPr>
        <p:spPr bwMode="auto">
          <a:xfrm>
            <a:off x="525048" y="1443884"/>
            <a:ext cx="4293815" cy="429380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790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عنصر نائب للمحتوى 3">
            <a:extLst>
              <a:ext uri="{FF2B5EF4-FFF2-40B4-BE49-F238E27FC236}">
                <a16:creationId xmlns:a16="http://schemas.microsoft.com/office/drawing/2014/main" id="{CABB924D-B5CF-4F1C-9BA3-2A656C6094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7" r="5271" b="7829"/>
          <a:stretch/>
        </p:blipFill>
        <p:spPr>
          <a:xfrm rot="16200000">
            <a:off x="2667000" y="-1567422"/>
            <a:ext cx="6858000" cy="999284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9681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D4ADED-6EC8-4210-A0AE-BE6FDF4A2C05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6" name="Graphic 5" descr="Rewind with solid fill">
            <a:extLst>
              <a:ext uri="{FF2B5EF4-FFF2-40B4-BE49-F238E27FC236}">
                <a16:creationId xmlns:a16="http://schemas.microsoft.com/office/drawing/2014/main" id="{2D24491F-EE55-4026-AAC4-50C197B8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C70045-85D7-488A-8A77-C22AC2E0AC7E}"/>
              </a:ext>
            </a:extLst>
          </p:cNvPr>
          <p:cNvSpPr txBox="1"/>
          <p:nvPr/>
        </p:nvSpPr>
        <p:spPr>
          <a:xfrm>
            <a:off x="5203728" y="530323"/>
            <a:ext cx="3086832" cy="302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PCB CAM: PCB Testing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AAFB39F0-E18C-42F7-883B-2FF493DF0A64}"/>
              </a:ext>
            </a:extLst>
          </p:cNvPr>
          <p:cNvSpPr>
            <a:spLocks/>
          </p:cNvSpPr>
          <p:nvPr/>
        </p:nvSpPr>
        <p:spPr bwMode="auto">
          <a:xfrm>
            <a:off x="4205649" y="254179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  <p:pic>
        <p:nvPicPr>
          <p:cNvPr id="3" name="Picture 2">
            <a:hlinkClick r:id="rId6" action="ppaction://hlinkfile"/>
            <a:extLst>
              <a:ext uri="{FF2B5EF4-FFF2-40B4-BE49-F238E27FC236}">
                <a16:creationId xmlns:a16="http://schemas.microsoft.com/office/drawing/2014/main" id="{61B98D28-BA47-4F78-9E3D-73AD7FABD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422" y="1372773"/>
            <a:ext cx="7393138" cy="4223175"/>
          </a:xfrm>
          <a:prstGeom prst="rect">
            <a:avLst/>
          </a:prstGeom>
        </p:spPr>
      </p:pic>
      <p:pic>
        <p:nvPicPr>
          <p:cNvPr id="9" name="Picture 8">
            <a:hlinkClick r:id="rId8" action="ppaction://hlinkfile"/>
            <a:extLst>
              <a:ext uri="{FF2B5EF4-FFF2-40B4-BE49-F238E27FC236}">
                <a16:creationId xmlns:a16="http://schemas.microsoft.com/office/drawing/2014/main" id="{F8646B78-E286-4700-8618-244C5176D0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3605" y="1372773"/>
            <a:ext cx="2442007" cy="4223175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96D5AC4-6613-45B2-9EE1-2E4CD715D22D}"/>
              </a:ext>
            </a:extLst>
          </p:cNvPr>
          <p:cNvSpPr txBox="1">
            <a:spLocks/>
          </p:cNvSpPr>
          <p:nvPr/>
        </p:nvSpPr>
        <p:spPr>
          <a:xfrm>
            <a:off x="2407939" y="5816772"/>
            <a:ext cx="5638582" cy="669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b="1" spc="-1" dirty="0">
                <a:solidFill>
                  <a:srgbClr val="FF0000"/>
                </a:solidFill>
                <a:latin typeface="Titillium"/>
                <a:ea typeface="Times New Roman"/>
                <a:cs typeface="Times New Roman" panose="02020603050405020304" pitchFamily="18" charset="0"/>
              </a:rPr>
              <a:t>NOTE</a:t>
            </a:r>
            <a:r>
              <a:rPr lang="en-US" sz="3200" b="1" spc="-1" dirty="0">
                <a:latin typeface="Titillium"/>
                <a:ea typeface="Times New Roman"/>
                <a:cs typeface="Times New Roman" panose="02020603050405020304" pitchFamily="18" charset="0"/>
              </a:rPr>
              <a:t>: </a:t>
            </a:r>
            <a:r>
              <a:rPr lang="en-US" sz="3200" spc="-1" dirty="0">
                <a:latin typeface="Titillium"/>
                <a:ea typeface="Times New Roman"/>
                <a:cs typeface="Times New Roman" panose="02020603050405020304" pitchFamily="18" charset="0"/>
              </a:rPr>
              <a:t>click on video to play</a:t>
            </a:r>
            <a:endParaRPr lang="en-US" sz="3600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0996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844C1A-B67B-4D85-8AE7-301B8944486F}"/>
              </a:ext>
            </a:extLst>
          </p:cNvPr>
          <p:cNvSpPr txBox="1"/>
          <p:nvPr/>
        </p:nvSpPr>
        <p:spPr>
          <a:xfrm>
            <a:off x="5165349" y="2770804"/>
            <a:ext cx="6501606" cy="1645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b="1" dirty="0">
                <a:latin typeface="Titillium" charset="0"/>
                <a:ea typeface="Titillium" charset="0"/>
                <a:cs typeface="Titillium" charset="0"/>
              </a:rPr>
              <a:t>Enclosure (SolidWorks)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98A17D07-7BEF-499C-97A9-6F657140390E}"/>
              </a:ext>
            </a:extLst>
          </p:cNvPr>
          <p:cNvSpPr>
            <a:spLocks/>
          </p:cNvSpPr>
          <p:nvPr/>
        </p:nvSpPr>
        <p:spPr bwMode="auto">
          <a:xfrm>
            <a:off x="525046" y="1446595"/>
            <a:ext cx="4293815" cy="429380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98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BDCEBB-E850-4FBA-9347-367C1F15B0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02CC6-2561-40E4-B470-F64142B71678}"/>
              </a:ext>
            </a:extLst>
          </p:cNvPr>
          <p:cNvSpPr txBox="1"/>
          <p:nvPr/>
        </p:nvSpPr>
        <p:spPr>
          <a:xfrm>
            <a:off x="1235743" y="337335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Enclosure (SolidWorks)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8B9F8643-CE11-4A96-A9CB-10F990F0EDAE}"/>
              </a:ext>
            </a:extLst>
          </p:cNvPr>
          <p:cNvSpPr>
            <a:spLocks/>
          </p:cNvSpPr>
          <p:nvPr/>
        </p:nvSpPr>
        <p:spPr bwMode="auto">
          <a:xfrm>
            <a:off x="237665" y="211131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134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34" r="-15787"/>
          <a:stretch/>
        </p:blipFill>
        <p:spPr>
          <a:xfrm>
            <a:off x="-13546" y="0"/>
            <a:ext cx="1220554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D02CC6-2561-40E4-B470-F64142B71678}"/>
              </a:ext>
            </a:extLst>
          </p:cNvPr>
          <p:cNvSpPr txBox="1"/>
          <p:nvPr/>
        </p:nvSpPr>
        <p:spPr>
          <a:xfrm>
            <a:off x="1235743" y="337335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Enclosure (SolidWorks)</a:t>
            </a:r>
          </a:p>
        </p:txBody>
      </p:sp>
      <p:sp>
        <p:nvSpPr>
          <p:cNvPr id="9" name="AutoShape 3">
            <a:extLst>
              <a:ext uri="{FF2B5EF4-FFF2-40B4-BE49-F238E27FC236}">
                <a16:creationId xmlns:a16="http://schemas.microsoft.com/office/drawing/2014/main" id="{8B9F8643-CE11-4A96-A9CB-10F990F0EDAE}"/>
              </a:ext>
            </a:extLst>
          </p:cNvPr>
          <p:cNvSpPr>
            <a:spLocks/>
          </p:cNvSpPr>
          <p:nvPr/>
        </p:nvSpPr>
        <p:spPr bwMode="auto">
          <a:xfrm>
            <a:off x="237665" y="211131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3211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79" y="0"/>
            <a:ext cx="593124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B16BAB-1A5A-4009-9316-6E784BFE44C2}"/>
              </a:ext>
            </a:extLst>
          </p:cNvPr>
          <p:cNvSpPr txBox="1"/>
          <p:nvPr/>
        </p:nvSpPr>
        <p:spPr>
          <a:xfrm>
            <a:off x="1235743" y="337335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Enclosure (SolidWorks)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98176534-3B9C-4862-A2A7-1835ED0C5ED3}"/>
              </a:ext>
            </a:extLst>
          </p:cNvPr>
          <p:cNvSpPr>
            <a:spLocks/>
          </p:cNvSpPr>
          <p:nvPr/>
        </p:nvSpPr>
        <p:spPr bwMode="auto">
          <a:xfrm>
            <a:off x="237665" y="211131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037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95CBFC80-231E-4503-BFA6-24CFAFA081BB}"/>
              </a:ext>
            </a:extLst>
          </p:cNvPr>
          <p:cNvSpPr txBox="1"/>
          <p:nvPr/>
        </p:nvSpPr>
        <p:spPr>
          <a:xfrm>
            <a:off x="2043407" y="2121159"/>
            <a:ext cx="8105185" cy="2615681"/>
          </a:xfrm>
          <a:prstGeom prst="roundRect">
            <a:avLst/>
          </a:prstGeom>
          <a:solidFill>
            <a:schemeClr val="bg2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spc="300" dirty="0">
                <a:solidFill>
                  <a:schemeClr val="tx1">
                    <a:alpha val="60000"/>
                  </a:schemeClr>
                </a:solidFill>
                <a:latin typeface="Titillium" charset="0"/>
                <a:ea typeface="Titillium" charset="0"/>
                <a:cs typeface="Titillium" charset="0"/>
              </a:rPr>
              <a:t>Supervised by:</a:t>
            </a:r>
            <a:endParaRPr lang="en-US" sz="6600" b="1" spc="300" dirty="0">
              <a:solidFill>
                <a:schemeClr val="tx1">
                  <a:alpha val="60000"/>
                </a:schemeClr>
              </a:solidFill>
              <a:latin typeface="Titillium" charset="0"/>
              <a:ea typeface="Titillium" charset="0"/>
              <a:cs typeface="Titillium" charset="0"/>
            </a:endParaRPr>
          </a:p>
          <a:p>
            <a:pPr algn="ctr">
              <a:lnSpc>
                <a:spcPct val="150000"/>
              </a:lnSpc>
            </a:pPr>
            <a:r>
              <a:rPr lang="en-US" sz="5400" b="1" spc="200" dirty="0">
                <a:latin typeface="Titillium" charset="0"/>
                <a:ea typeface="Titillium" charset="0"/>
                <a:cs typeface="Titillium" charset="0"/>
              </a:rPr>
              <a:t>Dr. </a:t>
            </a:r>
            <a:r>
              <a:rPr lang="en-US" sz="5400" b="1" spc="200" dirty="0" err="1">
                <a:latin typeface="Titillium" charset="0"/>
                <a:ea typeface="Titillium" charset="0"/>
                <a:cs typeface="Titillium" charset="0"/>
              </a:rPr>
              <a:t>Sameh</a:t>
            </a:r>
            <a:r>
              <a:rPr lang="en-US" sz="5400" b="1" spc="200" dirty="0">
                <a:latin typeface="Titillium" charset="0"/>
                <a:ea typeface="Titillium" charset="0"/>
                <a:cs typeface="Titillium" charset="0"/>
              </a:rPr>
              <a:t> Abd El-Halim</a:t>
            </a:r>
          </a:p>
        </p:txBody>
      </p:sp>
    </p:spTree>
    <p:extLst>
      <p:ext uri="{BB962C8B-B14F-4D97-AF65-F5344CB8AC3E}">
        <p14:creationId xmlns:p14="http://schemas.microsoft.com/office/powerpoint/2010/main" val="21951662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79" y="1"/>
            <a:ext cx="5931243" cy="68579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4D70C6-DF93-4472-B861-14C1F3085A3D}"/>
              </a:ext>
            </a:extLst>
          </p:cNvPr>
          <p:cNvSpPr txBox="1"/>
          <p:nvPr/>
        </p:nvSpPr>
        <p:spPr>
          <a:xfrm>
            <a:off x="1235743" y="337335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Enclosure (SolidWorks)</a:t>
            </a:r>
          </a:p>
        </p:txBody>
      </p:sp>
      <p:sp>
        <p:nvSpPr>
          <p:cNvPr id="10" name="AutoShape 3">
            <a:extLst>
              <a:ext uri="{FF2B5EF4-FFF2-40B4-BE49-F238E27FC236}">
                <a16:creationId xmlns:a16="http://schemas.microsoft.com/office/drawing/2014/main" id="{002E023D-C6C6-4F75-9D56-68DEE35EC64B}"/>
              </a:ext>
            </a:extLst>
          </p:cNvPr>
          <p:cNvSpPr>
            <a:spLocks/>
          </p:cNvSpPr>
          <p:nvPr/>
        </p:nvSpPr>
        <p:spPr bwMode="auto">
          <a:xfrm>
            <a:off x="237665" y="211131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04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559" y="15239"/>
            <a:ext cx="5904884" cy="6827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61EA0-5566-4B20-A417-83589C548E1F}"/>
              </a:ext>
            </a:extLst>
          </p:cNvPr>
          <p:cNvSpPr txBox="1"/>
          <p:nvPr/>
        </p:nvSpPr>
        <p:spPr>
          <a:xfrm>
            <a:off x="1235743" y="337335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Enclosure (SolidWorks)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70834F6B-0751-424B-A850-651EB694125E}"/>
              </a:ext>
            </a:extLst>
          </p:cNvPr>
          <p:cNvSpPr>
            <a:spLocks/>
          </p:cNvSpPr>
          <p:nvPr/>
        </p:nvSpPr>
        <p:spPr bwMode="auto">
          <a:xfrm>
            <a:off x="237665" y="211131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74289B3-875E-4A2E-AB12-29E16104ACAA}"/>
              </a:ext>
            </a:extLst>
          </p:cNvPr>
          <p:cNvSpPr txBox="1">
            <a:spLocks/>
          </p:cNvSpPr>
          <p:nvPr/>
        </p:nvSpPr>
        <p:spPr>
          <a:xfrm>
            <a:off x="237665" y="1257736"/>
            <a:ext cx="2945658" cy="6692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spc="-1" dirty="0">
                <a:latin typeface="Titillium"/>
                <a:ea typeface="Times New Roman"/>
                <a:cs typeface="Times New Roman" panose="02020603050405020304" pitchFamily="18" charset="0"/>
              </a:rPr>
              <a:t>6.1. Control circuit</a:t>
            </a:r>
            <a:endParaRPr lang="en-US" sz="3200" b="1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38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378" y="0"/>
            <a:ext cx="5931244" cy="6858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3574B2-2838-4212-9FE0-CF7441DFA39B}"/>
              </a:ext>
            </a:extLst>
          </p:cNvPr>
          <p:cNvSpPr txBox="1"/>
          <p:nvPr/>
        </p:nvSpPr>
        <p:spPr>
          <a:xfrm>
            <a:off x="1235743" y="337335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Enclosure (SolidWorks)</a:t>
            </a:r>
          </a:p>
        </p:txBody>
      </p:sp>
      <p:sp>
        <p:nvSpPr>
          <p:cNvPr id="8" name="AutoShape 3">
            <a:extLst>
              <a:ext uri="{FF2B5EF4-FFF2-40B4-BE49-F238E27FC236}">
                <a16:creationId xmlns:a16="http://schemas.microsoft.com/office/drawing/2014/main" id="{B13914FA-222F-4E0C-89C0-A4D83B65AF50}"/>
              </a:ext>
            </a:extLst>
          </p:cNvPr>
          <p:cNvSpPr>
            <a:spLocks/>
          </p:cNvSpPr>
          <p:nvPr/>
        </p:nvSpPr>
        <p:spPr bwMode="auto">
          <a:xfrm>
            <a:off x="237665" y="211131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0362B0F-502F-43CA-AC42-62128A4511C0}"/>
              </a:ext>
            </a:extLst>
          </p:cNvPr>
          <p:cNvSpPr txBox="1">
            <a:spLocks/>
          </p:cNvSpPr>
          <p:nvPr/>
        </p:nvSpPr>
        <p:spPr>
          <a:xfrm>
            <a:off x="237665" y="1257736"/>
            <a:ext cx="2945658" cy="6692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spc="-1" dirty="0">
                <a:latin typeface="Titillium"/>
                <a:ea typeface="Times New Roman"/>
                <a:cs typeface="Times New Roman" panose="02020603050405020304" pitchFamily="18" charset="0"/>
              </a:rPr>
              <a:t>6.2. power circuit</a:t>
            </a:r>
            <a:endParaRPr lang="en-US" sz="3200" b="1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17668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559" y="15240"/>
            <a:ext cx="5904883" cy="682752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BFDC3E-3479-4516-BF4E-26A9EC400761}"/>
              </a:ext>
            </a:extLst>
          </p:cNvPr>
          <p:cNvSpPr txBox="1"/>
          <p:nvPr/>
        </p:nvSpPr>
        <p:spPr>
          <a:xfrm>
            <a:off x="1235743" y="337335"/>
            <a:ext cx="194758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Enclosure (SolidWorks)</a:t>
            </a: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645584EA-4707-41DA-9E7F-45B16A3418B6}"/>
              </a:ext>
            </a:extLst>
          </p:cNvPr>
          <p:cNvSpPr>
            <a:spLocks/>
          </p:cNvSpPr>
          <p:nvPr/>
        </p:nvSpPr>
        <p:spPr bwMode="auto">
          <a:xfrm>
            <a:off x="237665" y="211131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3D88529A-DFE5-4C58-8035-E31E33091102}"/>
              </a:ext>
            </a:extLst>
          </p:cNvPr>
          <p:cNvSpPr txBox="1">
            <a:spLocks/>
          </p:cNvSpPr>
          <p:nvPr/>
        </p:nvSpPr>
        <p:spPr>
          <a:xfrm>
            <a:off x="237665" y="1257736"/>
            <a:ext cx="2945658" cy="6692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b="1" spc="-1" dirty="0">
                <a:latin typeface="Titillium"/>
                <a:ea typeface="Times New Roman"/>
                <a:cs typeface="Times New Roman" panose="02020603050405020304" pitchFamily="18" charset="0"/>
              </a:rPr>
              <a:t>6.3. Keypad circuit</a:t>
            </a:r>
            <a:endParaRPr lang="en-US" sz="3200" b="1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6826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C9F335-753D-40CF-8F71-501D48316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AEE1D054-F23B-4F19-8F2E-C2E97F39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64A6B2-9824-4A0A-8D33-0CA2D8D0C4D0}"/>
              </a:ext>
            </a:extLst>
          </p:cNvPr>
          <p:cNvSpPr txBox="1">
            <a:spLocks/>
          </p:cNvSpPr>
          <p:nvPr/>
        </p:nvSpPr>
        <p:spPr>
          <a:xfrm>
            <a:off x="2407939" y="6151404"/>
            <a:ext cx="5638582" cy="669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b="1" spc="-1" dirty="0">
                <a:solidFill>
                  <a:srgbClr val="FF0000"/>
                </a:solidFill>
                <a:latin typeface="Titillium"/>
                <a:ea typeface="Times New Roman"/>
                <a:cs typeface="Times New Roman" panose="02020603050405020304" pitchFamily="18" charset="0"/>
              </a:rPr>
              <a:t>NOTE</a:t>
            </a:r>
            <a:r>
              <a:rPr lang="en-US" sz="3200" b="1" spc="-1" dirty="0">
                <a:latin typeface="Titillium"/>
                <a:ea typeface="Times New Roman"/>
                <a:cs typeface="Times New Roman" panose="02020603050405020304" pitchFamily="18" charset="0"/>
              </a:rPr>
              <a:t>: </a:t>
            </a:r>
            <a:r>
              <a:rPr lang="en-US" sz="3200" spc="-1" dirty="0">
                <a:latin typeface="Titillium"/>
                <a:ea typeface="Times New Roman"/>
                <a:cs typeface="Times New Roman" panose="02020603050405020304" pitchFamily="18" charset="0"/>
              </a:rPr>
              <a:t>click on video to play</a:t>
            </a:r>
            <a:endParaRPr lang="en-US" sz="3600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863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0844C1A-B67B-4D85-8AE7-301B8944486F}"/>
              </a:ext>
            </a:extLst>
          </p:cNvPr>
          <p:cNvSpPr txBox="1"/>
          <p:nvPr/>
        </p:nvSpPr>
        <p:spPr>
          <a:xfrm>
            <a:off x="5165348" y="3177067"/>
            <a:ext cx="6501606" cy="8328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6600" b="1" dirty="0">
                <a:latin typeface="Titillium" charset="0"/>
                <a:ea typeface="Titillium" charset="0"/>
                <a:cs typeface="Titillium" charset="0"/>
              </a:rPr>
              <a:t>Final Testing</a:t>
            </a: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55B611D9-993D-4096-9CBD-F4E8DC48FD72}"/>
              </a:ext>
            </a:extLst>
          </p:cNvPr>
          <p:cNvSpPr>
            <a:spLocks/>
          </p:cNvSpPr>
          <p:nvPr/>
        </p:nvSpPr>
        <p:spPr bwMode="auto">
          <a:xfrm>
            <a:off x="525046" y="1446594"/>
            <a:ext cx="4293815" cy="4293805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360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D4ADED-6EC8-4210-A0AE-BE6FDF4A2C05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6" name="Graphic 5" descr="Rewind with solid fill">
            <a:extLst>
              <a:ext uri="{FF2B5EF4-FFF2-40B4-BE49-F238E27FC236}">
                <a16:creationId xmlns:a16="http://schemas.microsoft.com/office/drawing/2014/main" id="{2D24491F-EE55-4026-AAC4-50C197B8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pic>
        <p:nvPicPr>
          <p:cNvPr id="2" name="Picture 1">
            <a:hlinkClick r:id="rId4" action="ppaction://hlinkfile"/>
            <a:extLst>
              <a:ext uri="{FF2B5EF4-FFF2-40B4-BE49-F238E27FC236}">
                <a16:creationId xmlns:a16="http://schemas.microsoft.com/office/drawing/2014/main" id="{FAAC3A74-E2C7-4605-84DC-51EF75E8E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2143" y="1268191"/>
            <a:ext cx="7767713" cy="4438693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BD2A77B-8D45-46AF-A7C2-4E6BA63A94DC}"/>
              </a:ext>
            </a:extLst>
          </p:cNvPr>
          <p:cNvSpPr txBox="1">
            <a:spLocks/>
          </p:cNvSpPr>
          <p:nvPr/>
        </p:nvSpPr>
        <p:spPr>
          <a:xfrm>
            <a:off x="2407939" y="5816772"/>
            <a:ext cx="5638582" cy="669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b="1" spc="-1" dirty="0">
                <a:solidFill>
                  <a:srgbClr val="FF0000"/>
                </a:solidFill>
                <a:latin typeface="Titillium"/>
                <a:ea typeface="Times New Roman"/>
                <a:cs typeface="Times New Roman" panose="02020603050405020304" pitchFamily="18" charset="0"/>
              </a:rPr>
              <a:t>NOTE</a:t>
            </a:r>
            <a:r>
              <a:rPr lang="en-US" sz="3200" b="1" spc="-1" dirty="0">
                <a:latin typeface="Titillium"/>
                <a:ea typeface="Times New Roman"/>
                <a:cs typeface="Times New Roman" panose="02020603050405020304" pitchFamily="18" charset="0"/>
              </a:rPr>
              <a:t>: </a:t>
            </a:r>
            <a:r>
              <a:rPr lang="en-US" sz="3200" spc="-1" dirty="0">
                <a:latin typeface="Titillium"/>
                <a:ea typeface="Times New Roman"/>
                <a:cs typeface="Times New Roman" panose="02020603050405020304" pitchFamily="18" charset="0"/>
              </a:rPr>
              <a:t>click on video to play</a:t>
            </a:r>
            <a:endParaRPr lang="en-US" sz="3600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9059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D4ADED-6EC8-4210-A0AE-BE6FDF4A2C05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6" name="Graphic 5" descr="Rewind with solid fill">
            <a:extLst>
              <a:ext uri="{FF2B5EF4-FFF2-40B4-BE49-F238E27FC236}">
                <a16:creationId xmlns:a16="http://schemas.microsoft.com/office/drawing/2014/main" id="{2D24491F-EE55-4026-AAC4-50C197B8FD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pic>
        <p:nvPicPr>
          <p:cNvPr id="2" name="Picture 1">
            <a:hlinkClick r:id="rId4" action="ppaction://hlinkfile"/>
            <a:extLst>
              <a:ext uri="{FF2B5EF4-FFF2-40B4-BE49-F238E27FC236}">
                <a16:creationId xmlns:a16="http://schemas.microsoft.com/office/drawing/2014/main" id="{A98C142F-3386-4CDC-9DAC-2DD9066CE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139" y="1268191"/>
            <a:ext cx="7705721" cy="440326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57E069F2-F0BD-466B-A316-8611A2847058}"/>
              </a:ext>
            </a:extLst>
          </p:cNvPr>
          <p:cNvSpPr txBox="1">
            <a:spLocks/>
          </p:cNvSpPr>
          <p:nvPr/>
        </p:nvSpPr>
        <p:spPr>
          <a:xfrm>
            <a:off x="2407939" y="5816772"/>
            <a:ext cx="5638582" cy="669264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3200" b="1" spc="-1" dirty="0">
                <a:solidFill>
                  <a:srgbClr val="FF0000"/>
                </a:solidFill>
                <a:latin typeface="Titillium"/>
                <a:ea typeface="Times New Roman"/>
                <a:cs typeface="Times New Roman" panose="02020603050405020304" pitchFamily="18" charset="0"/>
              </a:rPr>
              <a:t>NOTE</a:t>
            </a:r>
            <a:r>
              <a:rPr lang="en-US" sz="3200" b="1" spc="-1" dirty="0">
                <a:latin typeface="Titillium"/>
                <a:ea typeface="Times New Roman"/>
                <a:cs typeface="Times New Roman" panose="02020603050405020304" pitchFamily="18" charset="0"/>
              </a:rPr>
              <a:t>: </a:t>
            </a:r>
            <a:r>
              <a:rPr lang="en-US" sz="3200" spc="-1" dirty="0">
                <a:latin typeface="Titillium"/>
                <a:ea typeface="Times New Roman"/>
                <a:cs typeface="Times New Roman" panose="02020603050405020304" pitchFamily="18" charset="0"/>
              </a:rPr>
              <a:t>click on video to play</a:t>
            </a:r>
            <a:endParaRPr lang="en-US" sz="3600" spc="-1" dirty="0">
              <a:solidFill>
                <a:srgbClr val="C00000"/>
              </a:solidFill>
              <a:latin typeface="Titillium"/>
              <a:ea typeface="Times New Roman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880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14800" y="0"/>
            <a:ext cx="0" cy="685800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005943" y="1717473"/>
            <a:ext cx="217714" cy="217714"/>
            <a:chOff x="4005943" y="2358285"/>
            <a:chExt cx="217714" cy="217714"/>
          </a:xfrm>
        </p:grpSpPr>
        <p:sp>
          <p:nvSpPr>
            <p:cNvPr id="4" name="Rectangle 3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 descr="Soccer Goal with solid fill">
            <a:extLst>
              <a:ext uri="{FF2B5EF4-FFF2-40B4-BE49-F238E27FC236}">
                <a16:creationId xmlns:a16="http://schemas.microsoft.com/office/drawing/2014/main" id="{CC4FC1F4-6CD9-4F0B-8804-F44E47725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4445"/>
            <a:ext cx="4179108" cy="4179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6317F8-DA0A-4801-B90B-11EE1D282F60}"/>
              </a:ext>
            </a:extLst>
          </p:cNvPr>
          <p:cNvSpPr txBox="1"/>
          <p:nvPr/>
        </p:nvSpPr>
        <p:spPr>
          <a:xfrm>
            <a:off x="669509" y="4225878"/>
            <a:ext cx="2840090" cy="14896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Outcomes</a:t>
            </a:r>
          </a:p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&amp;</a:t>
            </a:r>
          </a:p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Future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E947627-2FCE-43F9-90F0-5398758FF4D3}"/>
              </a:ext>
            </a:extLst>
          </p:cNvPr>
          <p:cNvSpPr txBox="1">
            <a:spLocks/>
          </p:cNvSpPr>
          <p:nvPr/>
        </p:nvSpPr>
        <p:spPr>
          <a:xfrm>
            <a:off x="3541869" y="716937"/>
            <a:ext cx="861060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Main Features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7A44D9-E4B2-477E-A06C-762EF82E2975}"/>
              </a:ext>
            </a:extLst>
          </p:cNvPr>
          <p:cNvGrpSpPr/>
          <p:nvPr/>
        </p:nvGrpSpPr>
        <p:grpSpPr>
          <a:xfrm>
            <a:off x="4679482" y="1875940"/>
            <a:ext cx="1802160" cy="3059223"/>
            <a:chOff x="5564731" y="1690490"/>
            <a:chExt cx="2180614" cy="3701660"/>
          </a:xfrm>
        </p:grpSpPr>
        <p:sp>
          <p:nvSpPr>
            <p:cNvPr id="19" name="Donut 3">
              <a:extLst>
                <a:ext uri="{FF2B5EF4-FFF2-40B4-BE49-F238E27FC236}">
                  <a16:creationId xmlns:a16="http://schemas.microsoft.com/office/drawing/2014/main" id="{C2DB1E88-3B53-48B1-845A-D567E2C93CBC}"/>
                </a:ext>
              </a:extLst>
            </p:cNvPr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10DF8952-1C72-469C-B6DF-6C677CD1E284}"/>
                </a:ext>
              </a:extLst>
            </p:cNvPr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16159374"/>
                <a:gd name="adj2" fmla="val 16130534"/>
                <a:gd name="adj3" fmla="val 25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211CD2-A633-4BD4-BA36-070E7E1E33BD}"/>
                </a:ext>
              </a:extLst>
            </p:cNvPr>
            <p:cNvSpPr txBox="1"/>
            <p:nvPr/>
          </p:nvSpPr>
          <p:spPr>
            <a:xfrm>
              <a:off x="5572211" y="4163198"/>
              <a:ext cx="2173133" cy="1228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tillium"/>
                  <a:cs typeface="Times New Roman" panose="02020603050405020304" pitchFamily="18" charset="0"/>
                </a:rPr>
                <a:t>Distance Measuring and Response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8D94B3-AA53-4F43-84BA-40E2B148221D}"/>
                </a:ext>
              </a:extLst>
            </p:cNvPr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100%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29CE1CC-6090-464D-AFEF-05E7B4810B99}"/>
              </a:ext>
            </a:extLst>
          </p:cNvPr>
          <p:cNvGrpSpPr/>
          <p:nvPr/>
        </p:nvGrpSpPr>
        <p:grpSpPr>
          <a:xfrm>
            <a:off x="6946090" y="1875940"/>
            <a:ext cx="1802160" cy="2751447"/>
            <a:chOff x="5564731" y="1690490"/>
            <a:chExt cx="2180614" cy="3329250"/>
          </a:xfrm>
        </p:grpSpPr>
        <p:sp>
          <p:nvSpPr>
            <p:cNvPr id="25" name="Donut 27">
              <a:extLst>
                <a:ext uri="{FF2B5EF4-FFF2-40B4-BE49-F238E27FC236}">
                  <a16:creationId xmlns:a16="http://schemas.microsoft.com/office/drawing/2014/main" id="{13AFF7F5-7C4C-45D2-926C-3D308B7CA910}"/>
                </a:ext>
              </a:extLst>
            </p:cNvPr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79F334BF-E3A8-461A-91A4-A0D4D842938A}"/>
                </a:ext>
              </a:extLst>
            </p:cNvPr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16223312"/>
                <a:gd name="adj2" fmla="val 16130534"/>
                <a:gd name="adj3" fmla="val 25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77FBA6F-E8CE-4D8C-B454-6C801512CF59}"/>
                </a:ext>
              </a:extLst>
            </p:cNvPr>
            <p:cNvSpPr txBox="1"/>
            <p:nvPr/>
          </p:nvSpPr>
          <p:spPr>
            <a:xfrm>
              <a:off x="5572211" y="4163198"/>
              <a:ext cx="2173133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tillium"/>
                  <a:cs typeface="Times New Roman" panose="02020603050405020304" pitchFamily="18" charset="0"/>
                </a:rPr>
                <a:t>Reliable Code and Circuits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C76BE0-E722-451B-9E3F-192E8EC65EAB}"/>
                </a:ext>
              </a:extLst>
            </p:cNvPr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100%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56CB08-E0E2-4CDC-9EAF-B10D975F326D}"/>
              </a:ext>
            </a:extLst>
          </p:cNvPr>
          <p:cNvGrpSpPr/>
          <p:nvPr/>
        </p:nvGrpSpPr>
        <p:grpSpPr>
          <a:xfrm>
            <a:off x="9212698" y="1875940"/>
            <a:ext cx="1802160" cy="2751447"/>
            <a:chOff x="5564731" y="1690490"/>
            <a:chExt cx="2180614" cy="3329250"/>
          </a:xfrm>
        </p:grpSpPr>
        <p:sp>
          <p:nvSpPr>
            <p:cNvPr id="31" name="Donut 33">
              <a:extLst>
                <a:ext uri="{FF2B5EF4-FFF2-40B4-BE49-F238E27FC236}">
                  <a16:creationId xmlns:a16="http://schemas.microsoft.com/office/drawing/2014/main" id="{CB6EF1C3-829F-48B2-A1A5-BA9D0D7CB762}"/>
                </a:ext>
              </a:extLst>
            </p:cNvPr>
            <p:cNvSpPr/>
            <p:nvPr/>
          </p:nvSpPr>
          <p:spPr>
            <a:xfrm>
              <a:off x="5572211" y="1694230"/>
              <a:ext cx="2173134" cy="2173134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2" name="Block Arc 31">
              <a:extLst>
                <a:ext uri="{FF2B5EF4-FFF2-40B4-BE49-F238E27FC236}">
                  <a16:creationId xmlns:a16="http://schemas.microsoft.com/office/drawing/2014/main" id="{175C2C9B-5F4B-44CE-AF24-7CEF12D17FB6}"/>
                </a:ext>
              </a:extLst>
            </p:cNvPr>
            <p:cNvSpPr/>
            <p:nvPr/>
          </p:nvSpPr>
          <p:spPr>
            <a:xfrm>
              <a:off x="5564731" y="1690490"/>
              <a:ext cx="2180613" cy="2180613"/>
            </a:xfrm>
            <a:prstGeom prst="blockArc">
              <a:avLst>
                <a:gd name="adj1" fmla="val 16219753"/>
                <a:gd name="adj2" fmla="val 16130534"/>
                <a:gd name="adj3" fmla="val 2566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1614F1-5F04-4CA2-81E8-01C5887D178C}"/>
                </a:ext>
              </a:extLst>
            </p:cNvPr>
            <p:cNvSpPr txBox="1"/>
            <p:nvPr/>
          </p:nvSpPr>
          <p:spPr>
            <a:xfrm>
              <a:off x="5572211" y="4163198"/>
              <a:ext cx="2173133" cy="8565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tillium"/>
                  <a:cs typeface="Times New Roman" panose="02020603050405020304" pitchFamily="18" charset="0"/>
                </a:rPr>
                <a:t>Display System Status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828E176-2DC9-4760-AFB1-98B4B6133B08}"/>
                </a:ext>
              </a:extLst>
            </p:cNvPr>
            <p:cNvSpPr txBox="1"/>
            <p:nvPr/>
          </p:nvSpPr>
          <p:spPr>
            <a:xfrm>
              <a:off x="5572211" y="2558180"/>
              <a:ext cx="2173133" cy="580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100%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46188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14800" y="0"/>
            <a:ext cx="0" cy="685800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005943" y="1717473"/>
            <a:ext cx="217714" cy="217714"/>
            <a:chOff x="4005943" y="2358285"/>
            <a:chExt cx="217714" cy="217714"/>
          </a:xfrm>
        </p:grpSpPr>
        <p:sp>
          <p:nvSpPr>
            <p:cNvPr id="4" name="Rectangle 3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 descr="Soccer Goal with solid fill">
            <a:extLst>
              <a:ext uri="{FF2B5EF4-FFF2-40B4-BE49-F238E27FC236}">
                <a16:creationId xmlns:a16="http://schemas.microsoft.com/office/drawing/2014/main" id="{CC4FC1F4-6CD9-4F0B-8804-F44E47725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4445"/>
            <a:ext cx="4179108" cy="4179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6317F8-DA0A-4801-B90B-11EE1D282F60}"/>
              </a:ext>
            </a:extLst>
          </p:cNvPr>
          <p:cNvSpPr txBox="1"/>
          <p:nvPr/>
        </p:nvSpPr>
        <p:spPr>
          <a:xfrm>
            <a:off x="669509" y="4225878"/>
            <a:ext cx="2840090" cy="14896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Outcomes</a:t>
            </a:r>
          </a:p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&amp;</a:t>
            </a:r>
          </a:p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Future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E947627-2FCE-43F9-90F0-5398758FF4D3}"/>
              </a:ext>
            </a:extLst>
          </p:cNvPr>
          <p:cNvSpPr txBox="1">
            <a:spLocks/>
          </p:cNvSpPr>
          <p:nvPr/>
        </p:nvSpPr>
        <p:spPr>
          <a:xfrm>
            <a:off x="3541869" y="716937"/>
            <a:ext cx="861060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Secondary Features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33B9C2-BC2B-4832-8AC8-DC1ABD31D9EC}"/>
              </a:ext>
            </a:extLst>
          </p:cNvPr>
          <p:cNvGrpSpPr/>
          <p:nvPr/>
        </p:nvGrpSpPr>
        <p:grpSpPr>
          <a:xfrm>
            <a:off x="4238953" y="1793532"/>
            <a:ext cx="1802160" cy="2447784"/>
            <a:chOff x="4679480" y="1871826"/>
            <a:chExt cx="1802160" cy="244778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211CD2-A633-4BD4-BA36-070E7E1E33BD}"/>
                </a:ext>
              </a:extLst>
            </p:cNvPr>
            <p:cNvSpPr txBox="1"/>
            <p:nvPr/>
          </p:nvSpPr>
          <p:spPr>
            <a:xfrm>
              <a:off x="4685663" y="3919500"/>
              <a:ext cx="1795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tillium"/>
                  <a:cs typeface="Times New Roman" panose="02020603050405020304" pitchFamily="18" charset="0"/>
                </a:rPr>
                <a:t>Settings page</a:t>
              </a:r>
            </a:p>
          </p:txBody>
        </p:sp>
        <p:sp>
          <p:nvSpPr>
            <p:cNvPr id="43" name="Donut 39">
              <a:extLst>
                <a:ext uri="{FF2B5EF4-FFF2-40B4-BE49-F238E27FC236}">
                  <a16:creationId xmlns:a16="http://schemas.microsoft.com/office/drawing/2014/main" id="{FCC7C4F3-FFA9-49D3-A536-DC55EA5B4917}"/>
                </a:ext>
              </a:extLst>
            </p:cNvPr>
            <p:cNvSpPr/>
            <p:nvPr/>
          </p:nvSpPr>
          <p:spPr>
            <a:xfrm>
              <a:off x="4685662" y="1874917"/>
              <a:ext cx="1795978" cy="1795979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4" name="Block Arc 43">
              <a:extLst>
                <a:ext uri="{FF2B5EF4-FFF2-40B4-BE49-F238E27FC236}">
                  <a16:creationId xmlns:a16="http://schemas.microsoft.com/office/drawing/2014/main" id="{42116C10-D116-4C08-A702-85D56EB3A09B}"/>
                </a:ext>
              </a:extLst>
            </p:cNvPr>
            <p:cNvSpPr/>
            <p:nvPr/>
          </p:nvSpPr>
          <p:spPr>
            <a:xfrm>
              <a:off x="4679480" y="1871826"/>
              <a:ext cx="1802159" cy="1802160"/>
            </a:xfrm>
            <a:prstGeom prst="blockArc">
              <a:avLst>
                <a:gd name="adj1" fmla="val 21224319"/>
                <a:gd name="adj2" fmla="val 16130534"/>
                <a:gd name="adj3" fmla="val 2566"/>
              </a:avLst>
            </a:prstGeom>
            <a:gradFill>
              <a:gsLst>
                <a:gs pos="27400">
                  <a:srgbClr val="FFC000"/>
                </a:gs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F9F4D4-AF20-459A-AADB-DF5CB2BC818F}"/>
                </a:ext>
              </a:extLst>
            </p:cNvPr>
            <p:cNvSpPr txBox="1"/>
            <p:nvPr/>
          </p:nvSpPr>
          <p:spPr>
            <a:xfrm>
              <a:off x="4685662" y="2588925"/>
              <a:ext cx="179597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80%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CB9E39-A42B-479C-B2C7-1E89012F7C4F}"/>
              </a:ext>
            </a:extLst>
          </p:cNvPr>
          <p:cNvGrpSpPr/>
          <p:nvPr/>
        </p:nvGrpSpPr>
        <p:grpSpPr>
          <a:xfrm>
            <a:off x="8256029" y="1793532"/>
            <a:ext cx="1802160" cy="2741046"/>
            <a:chOff x="4679480" y="1871826"/>
            <a:chExt cx="1802160" cy="274104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640679-5D9A-4C85-8D03-78C4D2793400}"/>
                </a:ext>
              </a:extLst>
            </p:cNvPr>
            <p:cNvSpPr txBox="1"/>
            <p:nvPr/>
          </p:nvSpPr>
          <p:spPr>
            <a:xfrm>
              <a:off x="4685663" y="3904986"/>
              <a:ext cx="17959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tillium Light" charset="0"/>
                  <a:ea typeface="Titillium Light" charset="0"/>
                  <a:cs typeface="Titillium Light" charset="0"/>
                </a:rPr>
                <a:t>Controlling the speed of motor</a:t>
              </a:r>
              <a:endParaRPr lang="en-US" sz="2000" dirty="0">
                <a:latin typeface="Titillium"/>
                <a:cs typeface="Times New Roman" panose="02020603050405020304" pitchFamily="18" charset="0"/>
              </a:endParaRPr>
            </a:p>
          </p:txBody>
        </p:sp>
        <p:sp>
          <p:nvSpPr>
            <p:cNvPr id="53" name="Donut 39">
              <a:extLst>
                <a:ext uri="{FF2B5EF4-FFF2-40B4-BE49-F238E27FC236}">
                  <a16:creationId xmlns:a16="http://schemas.microsoft.com/office/drawing/2014/main" id="{9061A13E-B172-4627-BCE6-5E7DB98F7E3C}"/>
                </a:ext>
              </a:extLst>
            </p:cNvPr>
            <p:cNvSpPr/>
            <p:nvPr/>
          </p:nvSpPr>
          <p:spPr>
            <a:xfrm>
              <a:off x="4685662" y="1874917"/>
              <a:ext cx="1795978" cy="1795979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BD153FD2-EBD6-4DCB-9D34-11D55A9DCE9F}"/>
                </a:ext>
              </a:extLst>
            </p:cNvPr>
            <p:cNvSpPr/>
            <p:nvPr/>
          </p:nvSpPr>
          <p:spPr>
            <a:xfrm>
              <a:off x="4679480" y="1871826"/>
              <a:ext cx="1802159" cy="1802160"/>
            </a:xfrm>
            <a:prstGeom prst="blockArc">
              <a:avLst>
                <a:gd name="adj1" fmla="val 16079933"/>
                <a:gd name="adj2" fmla="val 16130534"/>
                <a:gd name="adj3" fmla="val 2566"/>
              </a:avLst>
            </a:prstGeom>
            <a:gradFill>
              <a:gsLst>
                <a:gs pos="27400">
                  <a:srgbClr val="FFC000"/>
                </a:gs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D7A850-616C-4928-A63F-35BE83A99696}"/>
                </a:ext>
              </a:extLst>
            </p:cNvPr>
            <p:cNvSpPr txBox="1"/>
            <p:nvPr/>
          </p:nvSpPr>
          <p:spPr>
            <a:xfrm>
              <a:off x="4685662" y="2588925"/>
              <a:ext cx="179597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0%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27FF869-9FFB-494F-8FB8-4FFC8917692A}"/>
              </a:ext>
            </a:extLst>
          </p:cNvPr>
          <p:cNvGrpSpPr/>
          <p:nvPr/>
        </p:nvGrpSpPr>
        <p:grpSpPr>
          <a:xfrm>
            <a:off x="6247491" y="1793532"/>
            <a:ext cx="1802160" cy="2755560"/>
            <a:chOff x="4679480" y="1871826"/>
            <a:chExt cx="1802160" cy="2755560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7514D5-13F9-49A8-B380-9EED60E5F900}"/>
                </a:ext>
              </a:extLst>
            </p:cNvPr>
            <p:cNvSpPr txBox="1"/>
            <p:nvPr/>
          </p:nvSpPr>
          <p:spPr>
            <a:xfrm>
              <a:off x="4685663" y="3919500"/>
              <a:ext cx="179597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tillium"/>
                  <a:cs typeface="Times New Roman" panose="02020603050405020304" pitchFamily="18" charset="0"/>
                </a:rPr>
                <a:t>LABVIEW Simulation</a:t>
              </a:r>
            </a:p>
          </p:txBody>
        </p:sp>
        <p:sp>
          <p:nvSpPr>
            <p:cNvPr id="58" name="Donut 39">
              <a:extLst>
                <a:ext uri="{FF2B5EF4-FFF2-40B4-BE49-F238E27FC236}">
                  <a16:creationId xmlns:a16="http://schemas.microsoft.com/office/drawing/2014/main" id="{891A2F25-B4D0-4055-8F3A-F31A76446015}"/>
                </a:ext>
              </a:extLst>
            </p:cNvPr>
            <p:cNvSpPr/>
            <p:nvPr/>
          </p:nvSpPr>
          <p:spPr>
            <a:xfrm>
              <a:off x="4685662" y="1874917"/>
              <a:ext cx="1795978" cy="1795979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9" name="Block Arc 58">
              <a:extLst>
                <a:ext uri="{FF2B5EF4-FFF2-40B4-BE49-F238E27FC236}">
                  <a16:creationId xmlns:a16="http://schemas.microsoft.com/office/drawing/2014/main" id="{2CE0E4E9-B2A1-47A4-9D67-5B0011A2EEB5}"/>
                </a:ext>
              </a:extLst>
            </p:cNvPr>
            <p:cNvSpPr/>
            <p:nvPr/>
          </p:nvSpPr>
          <p:spPr>
            <a:xfrm>
              <a:off x="4679480" y="1871826"/>
              <a:ext cx="1802159" cy="1802160"/>
            </a:xfrm>
            <a:prstGeom prst="blockArc">
              <a:avLst>
                <a:gd name="adj1" fmla="val 5459165"/>
                <a:gd name="adj2" fmla="val 16130534"/>
                <a:gd name="adj3" fmla="val 2566"/>
              </a:avLst>
            </a:prstGeom>
            <a:gradFill>
              <a:gsLst>
                <a:gs pos="27400">
                  <a:srgbClr val="FFC000"/>
                </a:gs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D1622F9-AEA3-4726-945C-087C578DDB1D}"/>
                </a:ext>
              </a:extLst>
            </p:cNvPr>
            <p:cNvSpPr txBox="1"/>
            <p:nvPr/>
          </p:nvSpPr>
          <p:spPr>
            <a:xfrm>
              <a:off x="4685662" y="2588925"/>
              <a:ext cx="179597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50%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F8B70F-C83B-4E1F-924E-AB6D2939AE44}"/>
              </a:ext>
            </a:extLst>
          </p:cNvPr>
          <p:cNvGrpSpPr/>
          <p:nvPr/>
        </p:nvGrpSpPr>
        <p:grpSpPr>
          <a:xfrm>
            <a:off x="10211301" y="1793532"/>
            <a:ext cx="1942510" cy="2755560"/>
            <a:chOff x="4626215" y="1871826"/>
            <a:chExt cx="1942510" cy="2755560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6827CC-5965-4492-8AB2-84FB6B73C05F}"/>
                </a:ext>
              </a:extLst>
            </p:cNvPr>
            <p:cNvSpPr txBox="1"/>
            <p:nvPr/>
          </p:nvSpPr>
          <p:spPr>
            <a:xfrm>
              <a:off x="4626215" y="3919500"/>
              <a:ext cx="194251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Titillium Light" charset="0"/>
                  <a:ea typeface="Titillium Light" charset="0"/>
                  <a:cs typeface="Titillium Light" charset="0"/>
                </a:rPr>
                <a:t>PH Measurement</a:t>
              </a:r>
            </a:p>
          </p:txBody>
        </p:sp>
        <p:sp>
          <p:nvSpPr>
            <p:cNvPr id="63" name="Donut 39">
              <a:extLst>
                <a:ext uri="{FF2B5EF4-FFF2-40B4-BE49-F238E27FC236}">
                  <a16:creationId xmlns:a16="http://schemas.microsoft.com/office/drawing/2014/main" id="{47B4C870-124F-4E4C-B230-CE5D7FABF2AB}"/>
                </a:ext>
              </a:extLst>
            </p:cNvPr>
            <p:cNvSpPr/>
            <p:nvPr/>
          </p:nvSpPr>
          <p:spPr>
            <a:xfrm>
              <a:off x="4685662" y="1874917"/>
              <a:ext cx="1795978" cy="1795979"/>
            </a:xfrm>
            <a:prstGeom prst="donut">
              <a:avLst>
                <a:gd name="adj" fmla="val 2147"/>
              </a:avLst>
            </a:prstGeom>
            <a:solidFill>
              <a:schemeClr val="tx1">
                <a:alpha val="5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5ED64EFC-7E05-40B6-92A3-5555BF079CAC}"/>
                </a:ext>
              </a:extLst>
            </p:cNvPr>
            <p:cNvSpPr/>
            <p:nvPr/>
          </p:nvSpPr>
          <p:spPr>
            <a:xfrm>
              <a:off x="4679480" y="1871826"/>
              <a:ext cx="1802159" cy="1802160"/>
            </a:xfrm>
            <a:prstGeom prst="blockArc">
              <a:avLst>
                <a:gd name="adj1" fmla="val 16079933"/>
                <a:gd name="adj2" fmla="val 16130534"/>
                <a:gd name="adj3" fmla="val 2566"/>
              </a:avLst>
            </a:prstGeom>
            <a:gradFill>
              <a:gsLst>
                <a:gs pos="27400">
                  <a:srgbClr val="FFC000"/>
                </a:gs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8A537E0-F6AC-4937-8C1B-0EA369654067}"/>
                </a:ext>
              </a:extLst>
            </p:cNvPr>
            <p:cNvSpPr txBox="1"/>
            <p:nvPr/>
          </p:nvSpPr>
          <p:spPr>
            <a:xfrm>
              <a:off x="4685662" y="2588925"/>
              <a:ext cx="1795978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2800" dirty="0">
                  <a:latin typeface="Titillium" charset="0"/>
                  <a:ea typeface="Titillium" charset="0"/>
                  <a:cs typeface="Titillium" charset="0"/>
                </a:rPr>
                <a:t>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351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45762" y="2203627"/>
            <a:ext cx="1590071" cy="403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b="1" spc="200" dirty="0">
                <a:latin typeface="Titillium" charset="0"/>
                <a:ea typeface="Titillium" charset="0"/>
                <a:cs typeface="Titillium" charset="0"/>
              </a:rPr>
              <a:t>Agenda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4891" y="5120731"/>
            <a:ext cx="1808064" cy="1042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spc="200" dirty="0">
                <a:latin typeface="Titillium" charset="0"/>
                <a:ea typeface="Titillium" charset="0"/>
                <a:cs typeface="Titillium" charset="0"/>
              </a:rPr>
              <a:t>Idea</a:t>
            </a:r>
          </a:p>
          <a:p>
            <a:pPr algn="ctr">
              <a:lnSpc>
                <a:spcPct val="80000"/>
              </a:lnSpc>
            </a:pPr>
            <a:r>
              <a:rPr lang="en-US" sz="2800" b="1" spc="200" dirty="0">
                <a:latin typeface="Titillium" charset="0"/>
                <a:ea typeface="Titillium" charset="0"/>
                <a:cs typeface="Titillium" charset="0"/>
              </a:rPr>
              <a:t>&amp;</a:t>
            </a:r>
          </a:p>
          <a:p>
            <a:pPr algn="ctr">
              <a:lnSpc>
                <a:spcPct val="80000"/>
              </a:lnSpc>
            </a:pPr>
            <a:r>
              <a:rPr lang="en-US" sz="2800" b="1" spc="200" dirty="0">
                <a:latin typeface="Titillium" charset="0"/>
                <a:ea typeface="Titillium" charset="0"/>
                <a:cs typeface="Titillium" charset="0"/>
              </a:rPr>
              <a:t>Objectives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0137" y="5165381"/>
            <a:ext cx="1808063" cy="3533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spc="200" dirty="0"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428106" y="5120731"/>
            <a:ext cx="1808063" cy="1042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="1" spc="200" dirty="0">
                <a:latin typeface="Titillium" charset="0"/>
                <a:ea typeface="Titillium" charset="0"/>
                <a:cs typeface="Titillium" charset="0"/>
              </a:rPr>
              <a:t>Outcomes</a:t>
            </a:r>
          </a:p>
          <a:p>
            <a:pPr algn="ctr">
              <a:lnSpc>
                <a:spcPct val="80000"/>
              </a:lnSpc>
            </a:pPr>
            <a:r>
              <a:rPr lang="en-US" sz="2800" b="1" spc="200" dirty="0">
                <a:latin typeface="Titillium" charset="0"/>
                <a:ea typeface="Titillium" charset="0"/>
                <a:cs typeface="Titillium" charset="0"/>
              </a:rPr>
              <a:t>&amp;</a:t>
            </a:r>
          </a:p>
          <a:p>
            <a:pPr algn="ctr">
              <a:lnSpc>
                <a:spcPct val="80000"/>
              </a:lnSpc>
            </a:pPr>
            <a:r>
              <a:rPr lang="en-US" sz="2800" b="1" spc="200" dirty="0">
                <a:latin typeface="Titillium" charset="0"/>
                <a:ea typeface="Titillium" charset="0"/>
                <a:cs typeface="Titillium" charset="0"/>
              </a:rPr>
              <a:t>Future</a:t>
            </a:r>
          </a:p>
        </p:txBody>
      </p:sp>
      <p:cxnSp>
        <p:nvCxnSpPr>
          <p:cNvPr id="21" name="Straight Connector 20"/>
          <p:cNvCxnSpPr>
            <a:cxnSpLocks/>
          </p:cNvCxnSpPr>
          <p:nvPr/>
        </p:nvCxnSpPr>
        <p:spPr>
          <a:xfrm>
            <a:off x="1863345" y="2941959"/>
            <a:ext cx="846531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cxnSpLocks/>
          </p:cNvCxnSpPr>
          <p:nvPr/>
        </p:nvCxnSpPr>
        <p:spPr>
          <a:xfrm>
            <a:off x="6096000" y="2659772"/>
            <a:ext cx="0" cy="2821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1863345" y="2941959"/>
            <a:ext cx="0" cy="421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10332138" y="2941959"/>
            <a:ext cx="0" cy="421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6096000" y="2941959"/>
            <a:ext cx="0" cy="4210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Graphic 43" descr="List with solid fill">
            <a:extLst>
              <a:ext uri="{FF2B5EF4-FFF2-40B4-BE49-F238E27FC236}">
                <a16:creationId xmlns:a16="http://schemas.microsoft.com/office/drawing/2014/main" id="{3BA35FE9-9334-49EA-9D2B-2CCE01861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56166" y="471644"/>
            <a:ext cx="1679667" cy="1679667"/>
          </a:xfrm>
          <a:prstGeom prst="rect">
            <a:avLst/>
          </a:prstGeom>
        </p:spPr>
      </p:pic>
      <p:pic>
        <p:nvPicPr>
          <p:cNvPr id="48" name="Graphic 47" descr="Lights On with solid fill">
            <a:extLst>
              <a:ext uri="{FF2B5EF4-FFF2-40B4-BE49-F238E27FC236}">
                <a16:creationId xmlns:a16="http://schemas.microsoft.com/office/drawing/2014/main" id="{0AD3FD69-88A2-40D4-A9C7-3B9DF5A82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3887" y="3429000"/>
            <a:ext cx="1590072" cy="1590072"/>
          </a:xfrm>
          <a:prstGeom prst="rect">
            <a:avLst/>
          </a:prstGeom>
        </p:spPr>
      </p:pic>
      <p:pic>
        <p:nvPicPr>
          <p:cNvPr id="52" name="Graphic 51" descr="Rewind with solid fill">
            <a:extLst>
              <a:ext uri="{FF2B5EF4-FFF2-40B4-BE49-F238E27FC236}">
                <a16:creationId xmlns:a16="http://schemas.microsoft.com/office/drawing/2014/main" id="{5F8D4814-A51F-4B18-9092-3BD8143A4C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5389133" y="3363029"/>
            <a:ext cx="1590072" cy="1590072"/>
          </a:xfrm>
          <a:prstGeom prst="rect">
            <a:avLst/>
          </a:prstGeom>
        </p:spPr>
      </p:pic>
      <p:pic>
        <p:nvPicPr>
          <p:cNvPr id="54" name="Graphic 53" descr="Soccer Goal with solid fill">
            <a:extLst>
              <a:ext uri="{FF2B5EF4-FFF2-40B4-BE49-F238E27FC236}">
                <a16:creationId xmlns:a16="http://schemas.microsoft.com/office/drawing/2014/main" id="{5C4C9ABF-95E1-44C4-ABBA-0334280A1D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37101" y="3366429"/>
            <a:ext cx="1590073" cy="15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10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14800" y="0"/>
            <a:ext cx="0" cy="685800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005943" y="1717473"/>
            <a:ext cx="217714" cy="217714"/>
            <a:chOff x="4005943" y="2358285"/>
            <a:chExt cx="217714" cy="217714"/>
          </a:xfrm>
        </p:grpSpPr>
        <p:sp>
          <p:nvSpPr>
            <p:cNvPr id="4" name="Rectangle 3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 descr="Soccer Goal with solid fill">
            <a:extLst>
              <a:ext uri="{FF2B5EF4-FFF2-40B4-BE49-F238E27FC236}">
                <a16:creationId xmlns:a16="http://schemas.microsoft.com/office/drawing/2014/main" id="{CC4FC1F4-6CD9-4F0B-8804-F44E47725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4445"/>
            <a:ext cx="4179108" cy="4179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6317F8-DA0A-4801-B90B-11EE1D282F60}"/>
              </a:ext>
            </a:extLst>
          </p:cNvPr>
          <p:cNvSpPr txBox="1"/>
          <p:nvPr/>
        </p:nvSpPr>
        <p:spPr>
          <a:xfrm>
            <a:off x="669509" y="4225878"/>
            <a:ext cx="2840090" cy="14896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Outcomes</a:t>
            </a:r>
          </a:p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&amp;</a:t>
            </a:r>
          </a:p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Future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E947627-2FCE-43F9-90F0-5398758FF4D3}"/>
              </a:ext>
            </a:extLst>
          </p:cNvPr>
          <p:cNvSpPr txBox="1">
            <a:spLocks/>
          </p:cNvSpPr>
          <p:nvPr/>
        </p:nvSpPr>
        <p:spPr>
          <a:xfrm>
            <a:off x="3156858" y="693181"/>
            <a:ext cx="861060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6000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33B9C2-BC2B-4832-8AC8-DC1ABD31D9EC}"/>
              </a:ext>
            </a:extLst>
          </p:cNvPr>
          <p:cNvGrpSpPr/>
          <p:nvPr/>
        </p:nvGrpSpPr>
        <p:grpSpPr>
          <a:xfrm>
            <a:off x="5822241" y="2163883"/>
            <a:ext cx="1817456" cy="2056160"/>
            <a:chOff x="4664184" y="2263450"/>
            <a:chExt cx="1817456" cy="205616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E211CD2-A633-4BD4-BA36-070E7E1E33BD}"/>
                </a:ext>
              </a:extLst>
            </p:cNvPr>
            <p:cNvSpPr txBox="1"/>
            <p:nvPr/>
          </p:nvSpPr>
          <p:spPr>
            <a:xfrm>
              <a:off x="4685663" y="3919500"/>
              <a:ext cx="1795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Titillium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F9F4D4-AF20-459A-AADB-DF5CB2BC818F}"/>
                </a:ext>
              </a:extLst>
            </p:cNvPr>
            <p:cNvSpPr txBox="1"/>
            <p:nvPr/>
          </p:nvSpPr>
          <p:spPr>
            <a:xfrm>
              <a:off x="4664184" y="2263450"/>
              <a:ext cx="1795978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>
                  <a:latin typeface="PT Sans"/>
                  <a:ea typeface="Times New Roman" panose="02020603050405020304" pitchFamily="18" charset="0"/>
                  <a:cs typeface="PT Bold Arch" panose="02010400000000000000" pitchFamily="2" charset="-78"/>
                </a:rPr>
                <a:t>Automated </a:t>
              </a:r>
              <a:r>
                <a:rPr lang="en-US" sz="1500" b="1" dirty="0">
                  <a:latin typeface="PT Sans"/>
                  <a:ea typeface="Times New Roman" panose="02020603050405020304" pitchFamily="18" charset="0"/>
                  <a:cs typeface="PT Bold Arch" panose="02010400000000000000" pitchFamily="2" charset="-78"/>
                </a:rPr>
                <a:t>Manufacturing test</a:t>
              </a:r>
              <a:r>
                <a:rPr lang="en-US" sz="1500" dirty="0">
                  <a:latin typeface="PT Sans"/>
                  <a:ea typeface="Times New Roman" panose="02020603050405020304" pitchFamily="18" charset="0"/>
                  <a:cs typeface="PT Bold Arch" panose="02010400000000000000" pitchFamily="2" charset="-78"/>
                </a:rPr>
                <a:t> of a component/</a:t>
              </a:r>
              <a:r>
                <a:rPr lang="en-US" sz="1500" b="1" dirty="0">
                  <a:cs typeface="PT Bold Arch" panose="02010400000000000000" pitchFamily="2" charset="-78"/>
                </a:rPr>
                <a:t>verify your product</a:t>
              </a:r>
              <a:endParaRPr lang="en-US" sz="1500" b="1" dirty="0">
                <a:latin typeface="Titillium" charset="0"/>
                <a:ea typeface="Titillium" charset="0"/>
                <a:cs typeface="PT Bold Arch" panose="02010400000000000000" pitchFamily="2" charset="-78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8CB9E39-A42B-479C-B2C7-1E89012F7C4F}"/>
              </a:ext>
            </a:extLst>
          </p:cNvPr>
          <p:cNvGrpSpPr/>
          <p:nvPr/>
        </p:nvGrpSpPr>
        <p:grpSpPr>
          <a:xfrm>
            <a:off x="5794041" y="4141397"/>
            <a:ext cx="1895333" cy="2433270"/>
            <a:chOff x="4674469" y="1871826"/>
            <a:chExt cx="1895333" cy="243327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5640679-5D9A-4C85-8D03-78C4D2793400}"/>
                </a:ext>
              </a:extLst>
            </p:cNvPr>
            <p:cNvSpPr txBox="1"/>
            <p:nvPr/>
          </p:nvSpPr>
          <p:spPr>
            <a:xfrm>
              <a:off x="4685663" y="3904986"/>
              <a:ext cx="17959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Titillium"/>
                <a:cs typeface="Times New Roman" panose="02020603050405020304" pitchFamily="18" charset="0"/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BD153FD2-EBD6-4DCB-9D34-11D55A9DCE9F}"/>
                </a:ext>
              </a:extLst>
            </p:cNvPr>
            <p:cNvSpPr/>
            <p:nvPr/>
          </p:nvSpPr>
          <p:spPr>
            <a:xfrm>
              <a:off x="4679480" y="1871826"/>
              <a:ext cx="1802159" cy="1802160"/>
            </a:xfrm>
            <a:prstGeom prst="blockArc">
              <a:avLst>
                <a:gd name="adj1" fmla="val 16079933"/>
                <a:gd name="adj2" fmla="val 16130534"/>
                <a:gd name="adj3" fmla="val 2566"/>
              </a:avLst>
            </a:prstGeom>
            <a:gradFill>
              <a:gsLst>
                <a:gs pos="27400">
                  <a:srgbClr val="FFC000"/>
                </a:gs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4D7A850-616C-4928-A63F-35BE83A99696}"/>
                </a:ext>
              </a:extLst>
            </p:cNvPr>
            <p:cNvSpPr txBox="1"/>
            <p:nvPr/>
          </p:nvSpPr>
          <p:spPr>
            <a:xfrm>
              <a:off x="4674469" y="2181099"/>
              <a:ext cx="1895333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b="1" dirty="0">
                  <a:latin typeface="PT Sans"/>
                  <a:ea typeface="Times New Roman" panose="02020603050405020304" pitchFamily="18" charset="0"/>
                  <a:cs typeface="PT Bold Arch" panose="02010400000000000000" pitchFamily="2" charset="-78"/>
                </a:rPr>
                <a:t>Control </a:t>
              </a:r>
              <a:r>
                <a:rPr lang="en-US" sz="1500" dirty="0">
                  <a:latin typeface="PT Sans"/>
                  <a:ea typeface="Times New Roman" panose="02020603050405020304" pitchFamily="18" charset="0"/>
                  <a:cs typeface="PT Bold Arch" panose="02010400000000000000" pitchFamily="2" charset="-78"/>
                </a:rPr>
                <a:t>and/or</a:t>
              </a:r>
              <a:r>
                <a:rPr lang="en-US" sz="1500" b="1" dirty="0">
                  <a:latin typeface="PT Sans"/>
                  <a:ea typeface="Times New Roman" panose="02020603050405020304" pitchFamily="18" charset="0"/>
                  <a:cs typeface="PT Bold Arch" panose="02010400000000000000" pitchFamily="2" charset="-78"/>
                </a:rPr>
                <a:t> monitoring</a:t>
              </a:r>
              <a:r>
                <a:rPr lang="en-US" sz="1500" dirty="0">
                  <a:latin typeface="PT Sans"/>
                  <a:ea typeface="Times New Roman" panose="02020603050405020304" pitchFamily="18" charset="0"/>
                  <a:cs typeface="PT Bold Arch" panose="02010400000000000000" pitchFamily="2" charset="-78"/>
                </a:rPr>
                <a:t> of a machine/</a:t>
              </a:r>
              <a:r>
                <a:rPr lang="en-US" sz="1500" b="1" dirty="0">
                  <a:cs typeface="PT Bold Arch" panose="02010400000000000000" pitchFamily="2" charset="-78"/>
                </a:rPr>
                <a:t>rapid</a:t>
              </a:r>
              <a:r>
                <a:rPr lang="en-US" sz="1500" i="1" dirty="0">
                  <a:cs typeface="PT Bold Arch" panose="02010400000000000000" pitchFamily="2" charset="-78"/>
                </a:rPr>
                <a:t> </a:t>
              </a:r>
              <a:r>
                <a:rPr lang="en-US" sz="1500" b="1" dirty="0">
                  <a:cs typeface="PT Bold Arch" panose="02010400000000000000" pitchFamily="2" charset="-78"/>
                </a:rPr>
                <a:t>prototyping/ high-speed signals</a:t>
              </a:r>
              <a:endParaRPr lang="en-US" sz="1500" b="1" dirty="0">
                <a:latin typeface="Calibri" panose="020F0502020204030204" pitchFamily="34" charset="0"/>
                <a:ea typeface="Calibri" panose="020F0502020204030204" pitchFamily="34" charset="0"/>
                <a:cs typeface="PT Bold Arch" panose="02010400000000000000" pitchFamily="2" charset="-78"/>
              </a:endParaRPr>
            </a:p>
            <a:p>
              <a:pPr algn="ctr">
                <a:lnSpc>
                  <a:spcPct val="90000"/>
                </a:lnSpc>
              </a:pPr>
              <a:endParaRPr lang="en-US" sz="1500" dirty="0">
                <a:latin typeface="Titillium" charset="0"/>
                <a:ea typeface="Titillium" charset="0"/>
                <a:cs typeface="PT Bold Arch" panose="02010400000000000000" pitchFamily="2" charset="-78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D1622F9-AEA3-4726-945C-087C578DDB1D}"/>
              </a:ext>
            </a:extLst>
          </p:cNvPr>
          <p:cNvSpPr txBox="1"/>
          <p:nvPr/>
        </p:nvSpPr>
        <p:spPr>
          <a:xfrm>
            <a:off x="8383926" y="2141219"/>
            <a:ext cx="1795978" cy="151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500" dirty="0">
                <a:latin typeface="PT Sans"/>
                <a:ea typeface="Times New Roman" panose="02020603050405020304" pitchFamily="18" charset="0"/>
                <a:cs typeface="Times New Roman" panose="02020603050405020304" pitchFamily="18" charset="0"/>
              </a:rPr>
              <a:t>Automated </a:t>
            </a:r>
            <a:r>
              <a:rPr lang="en-US" sz="1500" b="1" dirty="0">
                <a:latin typeface="PT Sans"/>
                <a:ea typeface="Times New Roman" panose="02020603050405020304" pitchFamily="18" charset="0"/>
                <a:cs typeface="Times New Roman" panose="02020603050405020304" pitchFamily="18" charset="0"/>
              </a:rPr>
              <a:t>Product design validation</a:t>
            </a:r>
            <a:r>
              <a:rPr lang="en-US" sz="1500" dirty="0">
                <a:latin typeface="PT Sans"/>
                <a:ea typeface="Times New Roman" panose="02020603050405020304" pitchFamily="18" charset="0"/>
                <a:cs typeface="Times New Roman" panose="02020603050405020304" pitchFamily="18" charset="0"/>
              </a:rPr>
              <a:t> of a component/sub-system/system.</a:t>
            </a:r>
          </a:p>
          <a:p>
            <a:pPr algn="ctr">
              <a:lnSpc>
                <a:spcPct val="90000"/>
              </a:lnSpc>
            </a:pPr>
            <a:endParaRPr lang="en-US" sz="2800" dirty="0">
              <a:latin typeface="Titillium" charset="0"/>
              <a:ea typeface="Titillium" charset="0"/>
              <a:cs typeface="Titillium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2CF8B70F-C83B-4E1F-924E-AB6D2939AE44}"/>
              </a:ext>
            </a:extLst>
          </p:cNvPr>
          <p:cNvGrpSpPr/>
          <p:nvPr/>
        </p:nvGrpSpPr>
        <p:grpSpPr>
          <a:xfrm>
            <a:off x="8240578" y="4060693"/>
            <a:ext cx="1955044" cy="2447784"/>
            <a:chOff x="4626215" y="1871826"/>
            <a:chExt cx="1955044" cy="2447784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C36827CC-5965-4492-8AB2-84FB6B73C05F}"/>
                </a:ext>
              </a:extLst>
            </p:cNvPr>
            <p:cNvSpPr txBox="1"/>
            <p:nvPr/>
          </p:nvSpPr>
          <p:spPr>
            <a:xfrm>
              <a:off x="4626215" y="3919500"/>
              <a:ext cx="19425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n-US" sz="2000" dirty="0">
                <a:latin typeface="Titillium Light" charset="0"/>
                <a:ea typeface="Titillium Light" charset="0"/>
                <a:cs typeface="Titillium Light" charset="0"/>
              </a:endParaRPr>
            </a:p>
          </p:txBody>
        </p:sp>
        <p:sp>
          <p:nvSpPr>
            <p:cNvPr id="64" name="Block Arc 63">
              <a:extLst>
                <a:ext uri="{FF2B5EF4-FFF2-40B4-BE49-F238E27FC236}">
                  <a16:creationId xmlns:a16="http://schemas.microsoft.com/office/drawing/2014/main" id="{5ED64EFC-7E05-40B6-92A3-5555BF079CAC}"/>
                </a:ext>
              </a:extLst>
            </p:cNvPr>
            <p:cNvSpPr/>
            <p:nvPr/>
          </p:nvSpPr>
          <p:spPr>
            <a:xfrm>
              <a:off x="4679480" y="1871826"/>
              <a:ext cx="1802159" cy="1802160"/>
            </a:xfrm>
            <a:prstGeom prst="blockArc">
              <a:avLst>
                <a:gd name="adj1" fmla="val 16079933"/>
                <a:gd name="adj2" fmla="val 16130534"/>
                <a:gd name="adj3" fmla="val 2566"/>
              </a:avLst>
            </a:prstGeom>
            <a:gradFill>
              <a:gsLst>
                <a:gs pos="27400">
                  <a:srgbClr val="FFC000"/>
                </a:gs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8A537E0-F6AC-4937-8C1B-0EA369654067}"/>
                </a:ext>
              </a:extLst>
            </p:cNvPr>
            <p:cNvSpPr txBox="1"/>
            <p:nvPr/>
          </p:nvSpPr>
          <p:spPr>
            <a:xfrm>
              <a:off x="4785281" y="2171924"/>
              <a:ext cx="1795978" cy="1131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lang="en-US" sz="1500" dirty="0">
                  <a:latin typeface="PT Sans"/>
                  <a:ea typeface="Times New Roman" panose="02020603050405020304" pitchFamily="18" charset="0"/>
                  <a:cs typeface="Times New Roman" panose="02020603050405020304" pitchFamily="18" charset="0"/>
                </a:rPr>
                <a:t>Condition </a:t>
              </a:r>
              <a:r>
                <a:rPr lang="en-US" sz="1500" b="1" dirty="0">
                  <a:latin typeface="PT Sans"/>
                  <a:ea typeface="Times New Roman" panose="02020603050405020304" pitchFamily="18" charset="0"/>
                  <a:cs typeface="Times New Roman" panose="02020603050405020304" pitchFamily="18" charset="0"/>
                </a:rPr>
                <a:t>monitoring</a:t>
              </a:r>
              <a:r>
                <a:rPr lang="en-US" sz="1500" dirty="0">
                  <a:latin typeface="PT Sans"/>
                  <a:ea typeface="Times New Roman" panose="02020603050405020304" pitchFamily="18" charset="0"/>
                  <a:cs typeface="Times New Roman" panose="02020603050405020304" pitchFamily="18" charset="0"/>
                </a:rPr>
                <a:t> of a machine/</a:t>
              </a:r>
              <a:r>
                <a:rPr lang="en-US" sz="1500" b="1" dirty="0">
                  <a:latin typeface="PT Sans"/>
                  <a:ea typeface="Times New Roman" panose="02020603050405020304" pitchFamily="18" charset="0"/>
                  <a:cs typeface="Times New Roman" panose="02020603050405020304" pitchFamily="18" charset="0"/>
                </a:rPr>
                <a:t>reducing</a:t>
              </a:r>
              <a:r>
                <a:rPr lang="en-US" sz="1500" dirty="0">
                  <a:latin typeface="PT Sans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500" b="1" dirty="0">
                  <a:latin typeface="PT Sans"/>
                  <a:ea typeface="Times New Roman" panose="02020603050405020304" pitchFamily="18" charset="0"/>
                  <a:cs typeface="Times New Roman" panose="02020603050405020304" pitchFamily="18" charset="0"/>
                </a:rPr>
                <a:t>maintenance costs</a:t>
              </a:r>
              <a:r>
                <a:rPr lang="en-US" sz="1500" dirty="0">
                  <a:latin typeface="PT Sans"/>
                  <a:ea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1500" dirty="0">
                <a:latin typeface="Titillium" charset="0"/>
                <a:ea typeface="Titillium" charset="0"/>
                <a:cs typeface="Titillium" charset="0"/>
              </a:endParaRPr>
            </a:p>
          </p:txBody>
        </p:sp>
      </p:grpSp>
      <p:sp>
        <p:nvSpPr>
          <p:cNvPr id="10" name="مستطيل 9"/>
          <p:cNvSpPr/>
          <p:nvPr/>
        </p:nvSpPr>
        <p:spPr>
          <a:xfrm>
            <a:off x="4584698" y="567370"/>
            <a:ext cx="6840192" cy="668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250"/>
              </a:spcBef>
              <a:spcAft>
                <a:spcPts val="2250"/>
              </a:spcAft>
            </a:pPr>
            <a:r>
              <a:rPr lang="en-US" sz="3500" b="1" dirty="0"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LabVIEW is used for 4 main purposes:</a:t>
            </a:r>
            <a:endParaRPr lang="en-US" sz="3500" b="1" dirty="0">
              <a:effectLst/>
              <a:latin typeface="+mj-lt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2" name="مستطيل 11"/>
          <p:cNvSpPr/>
          <p:nvPr/>
        </p:nvSpPr>
        <p:spPr>
          <a:xfrm>
            <a:off x="3048000" y="310583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latin typeface="PT Sans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000" dirty="0"/>
          </a:p>
        </p:txBody>
      </p:sp>
      <p:sp>
        <p:nvSpPr>
          <p:cNvPr id="29" name="مستطيل 28"/>
          <p:cNvSpPr/>
          <p:nvPr/>
        </p:nvSpPr>
        <p:spPr>
          <a:xfrm>
            <a:off x="3048000" y="3086471"/>
            <a:ext cx="6096000" cy="37375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dirty="0">
                <a:latin typeface="PT Sans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9" name="Block Arc 19">
            <a:extLst>
              <a:ext uri="{FF2B5EF4-FFF2-40B4-BE49-F238E27FC236}">
                <a16:creationId xmlns:a16="http://schemas.microsoft.com/office/drawing/2014/main" id="{10DF8952-1C72-469C-B6DF-6C677CD1E284}"/>
              </a:ext>
            </a:extLst>
          </p:cNvPr>
          <p:cNvSpPr/>
          <p:nvPr/>
        </p:nvSpPr>
        <p:spPr>
          <a:xfrm>
            <a:off x="5822240" y="1804639"/>
            <a:ext cx="1802159" cy="1802159"/>
          </a:xfrm>
          <a:prstGeom prst="blockArc">
            <a:avLst>
              <a:gd name="adj1" fmla="val 16159374"/>
              <a:gd name="adj2" fmla="val 16130534"/>
              <a:gd name="adj3" fmla="val 25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50" name="Block Arc 19">
            <a:extLst>
              <a:ext uri="{FF2B5EF4-FFF2-40B4-BE49-F238E27FC236}">
                <a16:creationId xmlns:a16="http://schemas.microsoft.com/office/drawing/2014/main" id="{10DF8952-1C72-469C-B6DF-6C677CD1E284}"/>
              </a:ext>
            </a:extLst>
          </p:cNvPr>
          <p:cNvSpPr/>
          <p:nvPr/>
        </p:nvSpPr>
        <p:spPr>
          <a:xfrm>
            <a:off x="5822240" y="4060693"/>
            <a:ext cx="1802159" cy="1802159"/>
          </a:xfrm>
          <a:prstGeom prst="blockArc">
            <a:avLst>
              <a:gd name="adj1" fmla="val 16159374"/>
              <a:gd name="adj2" fmla="val 16130534"/>
              <a:gd name="adj3" fmla="val 25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6" name="Block Arc 19">
            <a:extLst>
              <a:ext uri="{FF2B5EF4-FFF2-40B4-BE49-F238E27FC236}">
                <a16:creationId xmlns:a16="http://schemas.microsoft.com/office/drawing/2014/main" id="{10DF8952-1C72-469C-B6DF-6C677CD1E284}"/>
              </a:ext>
            </a:extLst>
          </p:cNvPr>
          <p:cNvSpPr/>
          <p:nvPr/>
        </p:nvSpPr>
        <p:spPr>
          <a:xfrm>
            <a:off x="8399164" y="3973266"/>
            <a:ext cx="1802159" cy="1802159"/>
          </a:xfrm>
          <a:prstGeom prst="blockArc">
            <a:avLst>
              <a:gd name="adj1" fmla="val 16159374"/>
              <a:gd name="adj2" fmla="val 16130534"/>
              <a:gd name="adj3" fmla="val 25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67" name="Block Arc 19">
            <a:extLst>
              <a:ext uri="{FF2B5EF4-FFF2-40B4-BE49-F238E27FC236}">
                <a16:creationId xmlns:a16="http://schemas.microsoft.com/office/drawing/2014/main" id="{10DF8952-1C72-469C-B6DF-6C677CD1E284}"/>
              </a:ext>
            </a:extLst>
          </p:cNvPr>
          <p:cNvSpPr/>
          <p:nvPr/>
        </p:nvSpPr>
        <p:spPr>
          <a:xfrm>
            <a:off x="8317889" y="1798870"/>
            <a:ext cx="1802159" cy="1802159"/>
          </a:xfrm>
          <a:prstGeom prst="blockArc">
            <a:avLst>
              <a:gd name="adj1" fmla="val 16159374"/>
              <a:gd name="adj2" fmla="val 16130534"/>
              <a:gd name="adj3" fmla="val 2566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095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14800" y="0"/>
            <a:ext cx="0" cy="685800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005943" y="1717473"/>
            <a:ext cx="217714" cy="217714"/>
            <a:chOff x="4005943" y="2358285"/>
            <a:chExt cx="217714" cy="217714"/>
          </a:xfrm>
        </p:grpSpPr>
        <p:sp>
          <p:nvSpPr>
            <p:cNvPr id="4" name="Rectangle 3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 descr="Soccer Goal with solid fill">
            <a:extLst>
              <a:ext uri="{FF2B5EF4-FFF2-40B4-BE49-F238E27FC236}">
                <a16:creationId xmlns:a16="http://schemas.microsoft.com/office/drawing/2014/main" id="{CC4FC1F4-6CD9-4F0B-8804-F44E47725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4445"/>
            <a:ext cx="4179108" cy="4179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6317F8-DA0A-4801-B90B-11EE1D282F60}"/>
              </a:ext>
            </a:extLst>
          </p:cNvPr>
          <p:cNvSpPr txBox="1"/>
          <p:nvPr/>
        </p:nvSpPr>
        <p:spPr>
          <a:xfrm>
            <a:off x="669509" y="4225878"/>
            <a:ext cx="2840090" cy="14896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Outcomes</a:t>
            </a:r>
          </a:p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&amp;</a:t>
            </a:r>
          </a:p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Future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E947627-2FCE-43F9-90F0-5398758FF4D3}"/>
              </a:ext>
            </a:extLst>
          </p:cNvPr>
          <p:cNvSpPr txBox="1">
            <a:spLocks/>
          </p:cNvSpPr>
          <p:nvPr/>
        </p:nvSpPr>
        <p:spPr>
          <a:xfrm>
            <a:off x="3541063" y="5737"/>
            <a:ext cx="861060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Secondary Features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7514D5-13F9-49A8-B380-9EED60E5F900}"/>
              </a:ext>
            </a:extLst>
          </p:cNvPr>
          <p:cNvSpPr txBox="1"/>
          <p:nvPr/>
        </p:nvSpPr>
        <p:spPr>
          <a:xfrm>
            <a:off x="5995292" y="816960"/>
            <a:ext cx="4468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2060"/>
                </a:solidFill>
                <a:latin typeface="Titillium"/>
                <a:cs typeface="Times New Roman" panose="02020603050405020304" pitchFamily="18" charset="0"/>
              </a:rPr>
              <a:t>Labview</a:t>
            </a:r>
            <a:r>
              <a:rPr lang="en-US" sz="3600" dirty="0">
                <a:solidFill>
                  <a:srgbClr val="002060"/>
                </a:solidFill>
                <a:latin typeface="Titillium"/>
                <a:cs typeface="Times New Roman" panose="02020603050405020304" pitchFamily="18" charset="0"/>
              </a:rPr>
              <a:t> Simulation</a:t>
            </a:r>
          </a:p>
          <a:p>
            <a:pPr algn="ctr"/>
            <a:r>
              <a:rPr lang="en-US" sz="3600" dirty="0"/>
              <a:t>Block diagram:</a:t>
            </a:r>
          </a:p>
        </p:txBody>
      </p:sp>
      <p:pic>
        <p:nvPicPr>
          <p:cNvPr id="7" name="صورة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308" y="2153653"/>
            <a:ext cx="6862259" cy="356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172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/>
          <p:cNvCxnSpPr/>
          <p:nvPr/>
        </p:nvCxnSpPr>
        <p:spPr>
          <a:xfrm>
            <a:off x="4114800" y="0"/>
            <a:ext cx="0" cy="685800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4005943" y="1717473"/>
            <a:ext cx="217714" cy="217714"/>
            <a:chOff x="4005943" y="2358285"/>
            <a:chExt cx="217714" cy="217714"/>
          </a:xfrm>
        </p:grpSpPr>
        <p:sp>
          <p:nvSpPr>
            <p:cNvPr id="4" name="Rectangle 3"/>
            <p:cNvSpPr/>
            <p:nvPr/>
          </p:nvSpPr>
          <p:spPr>
            <a:xfrm>
              <a:off x="4005943" y="2358285"/>
              <a:ext cx="217714" cy="217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  <a:latin typeface="+mj-lt"/>
                <a:ea typeface="Titillium Light" charset="0"/>
                <a:cs typeface="Titillium Light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4084985" y="2434344"/>
              <a:ext cx="59631" cy="65594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 descr="Soccer Goal with solid fill">
            <a:extLst>
              <a:ext uri="{FF2B5EF4-FFF2-40B4-BE49-F238E27FC236}">
                <a16:creationId xmlns:a16="http://schemas.microsoft.com/office/drawing/2014/main" id="{CC4FC1F4-6CD9-4F0B-8804-F44E47725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14445"/>
            <a:ext cx="4179108" cy="41791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76317F8-DA0A-4801-B90B-11EE1D282F60}"/>
              </a:ext>
            </a:extLst>
          </p:cNvPr>
          <p:cNvSpPr txBox="1"/>
          <p:nvPr/>
        </p:nvSpPr>
        <p:spPr>
          <a:xfrm>
            <a:off x="669509" y="4225878"/>
            <a:ext cx="2840090" cy="14896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Outcomes</a:t>
            </a:r>
          </a:p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&amp;</a:t>
            </a:r>
          </a:p>
          <a:p>
            <a:pPr algn="ctr">
              <a:lnSpc>
                <a:spcPct val="80000"/>
              </a:lnSpc>
            </a:pPr>
            <a:r>
              <a:rPr lang="en-US" sz="4000" b="1" spc="200" dirty="0">
                <a:latin typeface="Titillium" charset="0"/>
                <a:ea typeface="Titillium" charset="0"/>
                <a:cs typeface="Titillium" charset="0"/>
              </a:rPr>
              <a:t>Future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E947627-2FCE-43F9-90F0-5398758FF4D3}"/>
              </a:ext>
            </a:extLst>
          </p:cNvPr>
          <p:cNvSpPr txBox="1">
            <a:spLocks/>
          </p:cNvSpPr>
          <p:nvPr/>
        </p:nvSpPr>
        <p:spPr>
          <a:xfrm>
            <a:off x="3541063" y="5737"/>
            <a:ext cx="8610600" cy="4954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/>
              <a:t>Secondary Features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07514D5-13F9-49A8-B380-9EED60E5F900}"/>
              </a:ext>
            </a:extLst>
          </p:cNvPr>
          <p:cNvSpPr txBox="1"/>
          <p:nvPr/>
        </p:nvSpPr>
        <p:spPr>
          <a:xfrm>
            <a:off x="5995292" y="816960"/>
            <a:ext cx="4468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rgbClr val="002060"/>
                </a:solidFill>
                <a:latin typeface="Titillium"/>
                <a:cs typeface="Times New Roman" panose="02020603050405020304" pitchFamily="18" charset="0"/>
              </a:rPr>
              <a:t>Labview</a:t>
            </a:r>
            <a:r>
              <a:rPr lang="en-US" sz="3600" dirty="0">
                <a:solidFill>
                  <a:srgbClr val="002060"/>
                </a:solidFill>
                <a:latin typeface="Titillium"/>
                <a:cs typeface="Times New Roman" panose="02020603050405020304" pitchFamily="18" charset="0"/>
              </a:rPr>
              <a:t> Simulation</a:t>
            </a:r>
          </a:p>
          <a:p>
            <a:pPr marL="0" indent="0" algn="ctr">
              <a:buNone/>
            </a:pPr>
            <a:r>
              <a:rPr lang="en-US" sz="3600" dirty="0"/>
              <a:t>Front Panel:</a:t>
            </a:r>
          </a:p>
        </p:txBody>
      </p:sp>
      <p:pic>
        <p:nvPicPr>
          <p:cNvPr id="11" name="صورة 4">
            <a:extLst>
              <a:ext uri="{FF2B5EF4-FFF2-40B4-BE49-F238E27FC236}">
                <a16:creationId xmlns:a16="http://schemas.microsoft.com/office/drawing/2014/main" id="{C4057366-57B7-49A1-BCFC-E013946ABC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3908" y="2334057"/>
            <a:ext cx="3684858" cy="3899439"/>
          </a:xfrm>
          <a:prstGeom prst="rect">
            <a:avLst/>
          </a:prstGeom>
        </p:spPr>
      </p:pic>
      <p:pic>
        <p:nvPicPr>
          <p:cNvPr id="12" name="صورة 6">
            <a:extLst>
              <a:ext uri="{FF2B5EF4-FFF2-40B4-BE49-F238E27FC236}">
                <a16:creationId xmlns:a16="http://schemas.microsoft.com/office/drawing/2014/main" id="{983FD079-7D70-4217-B811-711B5F8E7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993" y="2333026"/>
            <a:ext cx="3783423" cy="38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507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4C2D1D9-7382-4FAB-BA75-A4B020A21D7B}"/>
              </a:ext>
            </a:extLst>
          </p:cNvPr>
          <p:cNvSpPr txBox="1">
            <a:spLocks/>
          </p:cNvSpPr>
          <p:nvPr/>
        </p:nvSpPr>
        <p:spPr>
          <a:xfrm>
            <a:off x="1790700" y="5097383"/>
            <a:ext cx="8610600" cy="11408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solidFill>
                  <a:srgbClr val="C00000"/>
                </a:solidFill>
              </a:rPr>
              <a:t>Thanks!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0BEF7F23-7C90-45CB-881D-A0E017A17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5549" y="130242"/>
            <a:ext cx="4660901" cy="538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72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86398" y="2998075"/>
            <a:ext cx="5397500" cy="3016210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tillium Light" charset="0"/>
                <a:ea typeface="Titillium Light" charset="0"/>
                <a:cs typeface="Titillium Light" charset="0"/>
              </a:rPr>
              <a:t>Industrial processes: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Food 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Nuclear power plants.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Water purification systems.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Industrial chemical processing.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Boilers.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etc... </a:t>
            </a: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5260854" y="2770619"/>
            <a:ext cx="1329975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Lights On with solid fill">
            <a:extLst>
              <a:ext uri="{FF2B5EF4-FFF2-40B4-BE49-F238E27FC236}">
                <a16:creationId xmlns:a16="http://schemas.microsoft.com/office/drawing/2014/main" id="{683E8B19-C6AC-4F63-B985-6D6D6F961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1510" y="0"/>
            <a:ext cx="2208663" cy="2208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616DD5-EBAD-4AAF-93B0-BA7FFB07FF6A}"/>
              </a:ext>
            </a:extLst>
          </p:cNvPr>
          <p:cNvSpPr txBox="1"/>
          <p:nvPr/>
        </p:nvSpPr>
        <p:spPr>
          <a:xfrm>
            <a:off x="5021809" y="2145538"/>
            <a:ext cx="1808064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latin typeface="Titillium" charset="0"/>
                <a:ea typeface="Titillium" charset="0"/>
                <a:cs typeface="Titillium" charset="0"/>
              </a:rPr>
              <a:t>Idea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A351C2-859C-4C0B-B994-CE943F3FCF1E}"/>
              </a:ext>
            </a:extLst>
          </p:cNvPr>
          <p:cNvSpPr txBox="1"/>
          <p:nvPr/>
        </p:nvSpPr>
        <p:spPr>
          <a:xfrm>
            <a:off x="6208104" y="2998075"/>
            <a:ext cx="5397500" cy="2154436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latin typeface="Titillium Light" charset="0"/>
                <a:ea typeface="Titillium Light" charset="0"/>
                <a:cs typeface="Titillium Light" charset="0"/>
              </a:rPr>
              <a:t>Problems: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Cost of labors.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Human errors.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Controlling the speed of motor.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Production speed.</a:t>
            </a:r>
          </a:p>
        </p:txBody>
      </p:sp>
    </p:spTree>
    <p:extLst>
      <p:ext uri="{BB962C8B-B14F-4D97-AF65-F5344CB8AC3E}">
        <p14:creationId xmlns:p14="http://schemas.microsoft.com/office/powerpoint/2010/main" val="175609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93050" y="3349394"/>
            <a:ext cx="11598949" cy="5170646"/>
          </a:xfrm>
          <a:prstGeom prst="rect">
            <a:avLst/>
          </a:prstGeom>
          <a:noFill/>
        </p:spPr>
        <p:txBody>
          <a:bodyPr wrap="square" lIns="0" tIns="0" rIns="0" bIns="0" numCol="2" rtlCol="0">
            <a:spAutoFit/>
          </a:bodyPr>
          <a:lstStyle/>
          <a:p>
            <a:pPr marL="0" indent="0">
              <a:buNone/>
            </a:pPr>
            <a:r>
              <a:rPr lang="en-US" sz="2800" b="1" dirty="0">
                <a:solidFill>
                  <a:srgbClr val="C00000"/>
                </a:solidFill>
                <a:latin typeface="Titillium"/>
                <a:cs typeface="Times New Roman" panose="02020603050405020304" pitchFamily="18" charset="0"/>
              </a:rPr>
              <a:t>Main Features: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"/>
                <a:cs typeface="Times New Roman" panose="02020603050405020304" pitchFamily="18" charset="0"/>
              </a:rPr>
              <a:t>Distance Measuring and Response.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"/>
                <a:cs typeface="Times New Roman" panose="02020603050405020304" pitchFamily="18" charset="0"/>
              </a:rPr>
              <a:t>Reliable Code and Circuits.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"/>
                <a:cs typeface="Times New Roman" panose="02020603050405020304" pitchFamily="18" charset="0"/>
              </a:rPr>
              <a:t>Display System Status.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tillium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tillium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tillium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tillium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tillium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tillium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tillium"/>
              <a:cs typeface="Times New Roman" panose="02020603050405020304" pitchFamily="18" charset="0"/>
            </a:endParaRPr>
          </a:p>
          <a:p>
            <a:endParaRPr lang="en-US" sz="2800" dirty="0">
              <a:latin typeface="Titillium"/>
              <a:cs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C00000"/>
                </a:solidFill>
                <a:latin typeface="Titillium"/>
                <a:cs typeface="Times New Roman" panose="02020603050405020304" pitchFamily="18" charset="0"/>
              </a:rPr>
              <a:t>Secondary Features: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"/>
                <a:cs typeface="Times New Roman" panose="02020603050405020304" pitchFamily="18" charset="0"/>
              </a:rPr>
              <a:t>Settings page.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"/>
                <a:cs typeface="Times New Roman" panose="02020603050405020304" pitchFamily="18" charset="0"/>
              </a:rPr>
              <a:t>Add tanks, Manual and Auto.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"/>
                <a:cs typeface="Times New Roman" panose="02020603050405020304" pitchFamily="18" charset="0"/>
              </a:rPr>
              <a:t>Delete Tank.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"/>
                <a:cs typeface="Times New Roman" panose="02020603050405020304" pitchFamily="18" charset="0"/>
              </a:rPr>
              <a:t>LABVIEW Simulation.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Controlling the speed of motor.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Titillium Light" charset="0"/>
                <a:ea typeface="Titillium Light" charset="0"/>
                <a:cs typeface="Titillium Light" charset="0"/>
              </a:rPr>
              <a:t>PH Measurement.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tillium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tillium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tillium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Titillium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/>
          <p:cNvCxnSpPr>
            <a:cxnSpLocks/>
          </p:cNvCxnSpPr>
          <p:nvPr/>
        </p:nvCxnSpPr>
        <p:spPr>
          <a:xfrm>
            <a:off x="4608394" y="2843189"/>
            <a:ext cx="2975212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7" descr="Lights On with solid fill">
            <a:extLst>
              <a:ext uri="{FF2B5EF4-FFF2-40B4-BE49-F238E27FC236}">
                <a16:creationId xmlns:a16="http://schemas.microsoft.com/office/drawing/2014/main" id="{683E8B19-C6AC-4F63-B985-6D6D6F961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1669" y="0"/>
            <a:ext cx="2208663" cy="22086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616DD5-EBAD-4AAF-93B0-BA7FFB07FF6A}"/>
              </a:ext>
            </a:extLst>
          </p:cNvPr>
          <p:cNvSpPr txBox="1"/>
          <p:nvPr/>
        </p:nvSpPr>
        <p:spPr>
          <a:xfrm>
            <a:off x="4368733" y="2089214"/>
            <a:ext cx="3454534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latin typeface="Titillium" charset="0"/>
                <a:ea typeface="Titillium" charset="0"/>
                <a:cs typeface="Titillium" charset="0"/>
              </a:rPr>
              <a:t>Objectives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05A11-A570-4432-A6C0-BD7DFB0B368C}"/>
              </a:ext>
            </a:extLst>
          </p:cNvPr>
          <p:cNvSpPr txBox="1"/>
          <p:nvPr/>
        </p:nvSpPr>
        <p:spPr>
          <a:xfrm>
            <a:off x="4368733" y="2934492"/>
            <a:ext cx="3454534" cy="454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600" b="1" spc="200" dirty="0">
                <a:solidFill>
                  <a:srgbClr val="002060"/>
                </a:solidFill>
                <a:latin typeface="Titillium" charset="0"/>
                <a:ea typeface="Titillium" charset="0"/>
                <a:cs typeface="Titillium" charset="0"/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79780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3"/>
          <p:cNvSpPr>
            <a:spLocks/>
          </p:cNvSpPr>
          <p:nvPr/>
        </p:nvSpPr>
        <p:spPr bwMode="auto">
          <a:xfrm>
            <a:off x="2943985" y="289571"/>
            <a:ext cx="6304030" cy="6304022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noFill/>
          <a:ln w="6350">
            <a:solidFill>
              <a:schemeClr val="tx1">
                <a:alpha val="15000"/>
              </a:schemeClr>
            </a:soli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AutoShape 3"/>
          <p:cNvSpPr>
            <a:spLocks/>
          </p:cNvSpPr>
          <p:nvPr/>
        </p:nvSpPr>
        <p:spPr bwMode="auto">
          <a:xfrm>
            <a:off x="3886200" y="1219203"/>
            <a:ext cx="4419600" cy="4419594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2"/>
            <a:stretch>
              <a:fillRect/>
            </a:stretch>
          </a:blipFill>
          <a:ln w="15875">
            <a:gradFill flip="none" rotWithShape="1">
              <a:gsLst>
                <a:gs pos="100000">
                  <a:srgbClr val="C00000"/>
                </a:gs>
                <a:gs pos="100000">
                  <a:schemeClr val="accent1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51130" y="1583427"/>
            <a:ext cx="2132783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Design </a:t>
            </a:r>
          </a:p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and Code</a:t>
            </a:r>
          </a:p>
        </p:txBody>
      </p:sp>
      <p:sp>
        <p:nvSpPr>
          <p:cNvPr id="6" name="AutoShape 3"/>
          <p:cNvSpPr>
            <a:spLocks/>
          </p:cNvSpPr>
          <p:nvPr/>
        </p:nvSpPr>
        <p:spPr bwMode="auto">
          <a:xfrm>
            <a:off x="8053052" y="145306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 dpi="0"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750052" y="3004429"/>
            <a:ext cx="155861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Simulation</a:t>
            </a:r>
          </a:p>
        </p:txBody>
      </p:sp>
      <p:sp>
        <p:nvSpPr>
          <p:cNvPr id="8" name="AutoShape 3"/>
          <p:cNvSpPr>
            <a:spLocks/>
          </p:cNvSpPr>
          <p:nvPr/>
        </p:nvSpPr>
        <p:spPr bwMode="auto">
          <a:xfrm>
            <a:off x="8732337" y="2837278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5">
              <a:extLs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159901" y="4739494"/>
            <a:ext cx="1971222" cy="302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Circuit Testing</a:t>
            </a:r>
          </a:p>
        </p:txBody>
      </p:sp>
      <p:sp>
        <p:nvSpPr>
          <p:cNvPr id="10" name="AutoShape 3"/>
          <p:cNvSpPr>
            <a:spLocks/>
          </p:cNvSpPr>
          <p:nvPr/>
        </p:nvSpPr>
        <p:spPr bwMode="auto">
          <a:xfrm>
            <a:off x="8134941" y="4453785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4463" y="3100839"/>
            <a:ext cx="1932975" cy="302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PCB CAM</a:t>
            </a:r>
          </a:p>
        </p:txBody>
      </p:sp>
      <p:sp>
        <p:nvSpPr>
          <p:cNvPr id="12" name="AutoShape 3"/>
          <p:cNvSpPr>
            <a:spLocks/>
          </p:cNvSpPr>
          <p:nvPr/>
        </p:nvSpPr>
        <p:spPr bwMode="auto">
          <a:xfrm>
            <a:off x="2626287" y="2824696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25227" y="1729206"/>
            <a:ext cx="1558610" cy="302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PCB Design</a:t>
            </a:r>
          </a:p>
        </p:txBody>
      </p:sp>
      <p:sp>
        <p:nvSpPr>
          <p:cNvPr id="14" name="AutoShape 3"/>
          <p:cNvSpPr>
            <a:spLocks/>
          </p:cNvSpPr>
          <p:nvPr/>
        </p:nvSpPr>
        <p:spPr bwMode="auto">
          <a:xfrm>
            <a:off x="3326126" y="145306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300831" y="4582195"/>
            <a:ext cx="1753020" cy="598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Enclosure (SolidWorks)</a:t>
            </a:r>
          </a:p>
        </p:txBody>
      </p:sp>
      <p:sp>
        <p:nvSpPr>
          <p:cNvPr id="16" name="AutoShape 3"/>
          <p:cNvSpPr>
            <a:spLocks/>
          </p:cNvSpPr>
          <p:nvPr/>
        </p:nvSpPr>
        <p:spPr bwMode="auto">
          <a:xfrm>
            <a:off x="3189648" y="4463351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13">
              <a:extLs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BDB89E8-5E7A-44F2-B847-10FDFB1A079A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29" name="Graphic 28" descr="Rewind with solid fill">
            <a:extLst>
              <a:ext uri="{FF2B5EF4-FFF2-40B4-BE49-F238E27FC236}">
                <a16:creationId xmlns:a16="http://schemas.microsoft.com/office/drawing/2014/main" id="{7845FB29-517D-4247-B5AF-9EEF9CC5CC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0C1DF21-BA6C-43AB-9F9B-464483D46445}"/>
              </a:ext>
            </a:extLst>
          </p:cNvPr>
          <p:cNvSpPr txBox="1"/>
          <p:nvPr/>
        </p:nvSpPr>
        <p:spPr>
          <a:xfrm>
            <a:off x="5316695" y="6265589"/>
            <a:ext cx="1558610" cy="302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400" b="1" dirty="0">
                <a:latin typeface="Titillium" charset="0"/>
                <a:ea typeface="Titillium" charset="0"/>
                <a:cs typeface="Titillium" charset="0"/>
              </a:rPr>
              <a:t>Final Test</a:t>
            </a:r>
          </a:p>
        </p:txBody>
      </p:sp>
      <p:sp>
        <p:nvSpPr>
          <p:cNvPr id="32" name="AutoShape 3">
            <a:extLst>
              <a:ext uri="{FF2B5EF4-FFF2-40B4-BE49-F238E27FC236}">
                <a16:creationId xmlns:a16="http://schemas.microsoft.com/office/drawing/2014/main" id="{4C592B45-0511-473B-BC68-97C4529E9C53}"/>
              </a:ext>
            </a:extLst>
          </p:cNvPr>
          <p:cNvSpPr>
            <a:spLocks/>
          </p:cNvSpPr>
          <p:nvPr/>
        </p:nvSpPr>
        <p:spPr bwMode="auto">
          <a:xfrm>
            <a:off x="5628174" y="5146723"/>
            <a:ext cx="855129" cy="855127"/>
          </a:xfrm>
          <a:custGeom>
            <a:avLst/>
            <a:gdLst/>
            <a:ahLst/>
            <a:cxnLst/>
            <a:rect l="0" t="0" r="r" b="b"/>
            <a:pathLst>
              <a:path w="20465" h="20465">
                <a:moveTo>
                  <a:pt x="18764" y="6107"/>
                </a:moveTo>
                <a:cubicBezTo>
                  <a:pt x="21033" y="8376"/>
                  <a:pt x="21033" y="12090"/>
                  <a:pt x="18764" y="14359"/>
                </a:cubicBezTo>
                <a:lnTo>
                  <a:pt x="14359" y="18764"/>
                </a:lnTo>
                <a:cubicBezTo>
                  <a:pt x="12090" y="21033"/>
                  <a:pt x="8376" y="21033"/>
                  <a:pt x="6107" y="18764"/>
                </a:cubicBezTo>
                <a:lnTo>
                  <a:pt x="1702" y="14359"/>
                </a:lnTo>
                <a:cubicBezTo>
                  <a:pt x="-567" y="12090"/>
                  <a:pt x="-567" y="8376"/>
                  <a:pt x="1702" y="6107"/>
                </a:cubicBezTo>
                <a:lnTo>
                  <a:pt x="6107" y="1702"/>
                </a:lnTo>
                <a:cubicBezTo>
                  <a:pt x="8376" y="-567"/>
                  <a:pt x="12090" y="-567"/>
                  <a:pt x="14359" y="1702"/>
                </a:cubicBezTo>
                <a:lnTo>
                  <a:pt x="18764" y="6107"/>
                </a:lnTo>
                <a:close/>
                <a:moveTo>
                  <a:pt x="18764" y="6107"/>
                </a:moveTo>
              </a:path>
            </a:pathLst>
          </a:custGeom>
          <a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a:blipFill>
          <a:ln w="127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2700000" scaled="0"/>
            </a:gradFill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0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7643F951-64E4-4546-8EDC-A03BFF8158B7}"/>
              </a:ext>
            </a:extLst>
          </p:cNvPr>
          <p:cNvSpPr txBox="1"/>
          <p:nvPr/>
        </p:nvSpPr>
        <p:spPr>
          <a:xfrm>
            <a:off x="1662643" y="292720"/>
            <a:ext cx="1808063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b="1" spc="200" dirty="0">
                <a:solidFill>
                  <a:srgbClr val="C00000"/>
                </a:solidFill>
                <a:latin typeface="Titillium" charset="0"/>
                <a:ea typeface="Titillium" charset="0"/>
                <a:cs typeface="Titillium" charset="0"/>
              </a:rPr>
              <a:t>Steps</a:t>
            </a:r>
          </a:p>
        </p:txBody>
      </p:sp>
      <p:pic>
        <p:nvPicPr>
          <p:cNvPr id="13" name="Graphic 12" descr="Rewind with solid fill">
            <a:extLst>
              <a:ext uri="{FF2B5EF4-FFF2-40B4-BE49-F238E27FC236}">
                <a16:creationId xmlns:a16="http://schemas.microsoft.com/office/drawing/2014/main" id="{289BBA66-98B8-4973-9713-7E16C5FF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2571" y="-217300"/>
            <a:ext cx="1590072" cy="159007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D4F8B4D-5D12-4AC3-8138-EEC251EF3884}"/>
              </a:ext>
            </a:extLst>
          </p:cNvPr>
          <p:cNvGrpSpPr/>
          <p:nvPr/>
        </p:nvGrpSpPr>
        <p:grpSpPr>
          <a:xfrm>
            <a:off x="525047" y="1446595"/>
            <a:ext cx="14419584" cy="4293805"/>
            <a:chOff x="525048" y="1456873"/>
            <a:chExt cx="2871713" cy="85512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844C1A-B67B-4D85-8AE7-301B8944486F}"/>
                </a:ext>
              </a:extLst>
            </p:cNvPr>
            <p:cNvSpPr txBox="1"/>
            <p:nvPr/>
          </p:nvSpPr>
          <p:spPr>
            <a:xfrm>
              <a:off x="1449181" y="1720594"/>
              <a:ext cx="1947580" cy="3276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sz="6600" b="1" dirty="0">
                  <a:latin typeface="Titillium" charset="0"/>
                  <a:ea typeface="Titillium" charset="0"/>
                  <a:cs typeface="Titillium" charset="0"/>
                </a:rPr>
                <a:t>Circuit Design </a:t>
              </a:r>
            </a:p>
            <a:p>
              <a:pPr>
                <a:lnSpc>
                  <a:spcPct val="80000"/>
                </a:lnSpc>
              </a:pPr>
              <a:r>
                <a:rPr lang="en-US" sz="6600" b="1" dirty="0">
                  <a:latin typeface="Titillium" charset="0"/>
                  <a:ea typeface="Titillium" charset="0"/>
                  <a:cs typeface="Titillium" charset="0"/>
                </a:rPr>
                <a:t>and Code</a:t>
              </a:r>
            </a:p>
          </p:txBody>
        </p:sp>
        <p:sp>
          <p:nvSpPr>
            <p:cNvPr id="15" name="AutoShape 3">
              <a:extLst>
                <a:ext uri="{FF2B5EF4-FFF2-40B4-BE49-F238E27FC236}">
                  <a16:creationId xmlns:a16="http://schemas.microsoft.com/office/drawing/2014/main" id="{B3A1B964-30E6-4939-976C-90467391F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048" y="1456873"/>
              <a:ext cx="855129" cy="855127"/>
            </a:xfrm>
            <a:custGeom>
              <a:avLst/>
              <a:gdLst/>
              <a:ahLst/>
              <a:cxnLst/>
              <a:rect l="0" t="0" r="r" b="b"/>
              <a:pathLst>
                <a:path w="20465" h="20465">
                  <a:moveTo>
                    <a:pt x="18764" y="6107"/>
                  </a:moveTo>
                  <a:cubicBezTo>
                    <a:pt x="21033" y="8376"/>
                    <a:pt x="21033" y="12090"/>
                    <a:pt x="18764" y="14359"/>
                  </a:cubicBezTo>
                  <a:lnTo>
                    <a:pt x="14359" y="18764"/>
                  </a:lnTo>
                  <a:cubicBezTo>
                    <a:pt x="12090" y="21033"/>
                    <a:pt x="8376" y="21033"/>
                    <a:pt x="6107" y="18764"/>
                  </a:cubicBezTo>
                  <a:lnTo>
                    <a:pt x="1702" y="14359"/>
                  </a:lnTo>
                  <a:cubicBezTo>
                    <a:pt x="-567" y="12090"/>
                    <a:pt x="-567" y="8376"/>
                    <a:pt x="1702" y="6107"/>
                  </a:cubicBezTo>
                  <a:lnTo>
                    <a:pt x="6107" y="1702"/>
                  </a:lnTo>
                  <a:cubicBezTo>
                    <a:pt x="8376" y="-567"/>
                    <a:pt x="12090" y="-567"/>
                    <a:pt x="14359" y="1702"/>
                  </a:cubicBezTo>
                  <a:lnTo>
                    <a:pt x="18764" y="6107"/>
                  </a:lnTo>
                  <a:close/>
                  <a:moveTo>
                    <a:pt x="18764" y="6107"/>
                  </a:moveTo>
                </a:path>
              </a:pathLst>
            </a:custGeom>
            <a:blipFill dpi="0" rotWithShape="1">
              <a:blip r:embed="rId4">
                <a:extLs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/>
              <a:stretch>
                <a:fillRect/>
              </a:stretch>
            </a:blipFill>
            <a:ln w="127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2700000" scaled="0"/>
              </a:gradFill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30359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ower Colo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F3EB2"/>
      </a:accent1>
      <a:accent2>
        <a:srgbClr val="FF5988"/>
      </a:accent2>
      <a:accent3>
        <a:srgbClr val="8A48BE"/>
      </a:accent3>
      <a:accent4>
        <a:srgbClr val="FE6D96"/>
      </a:accent4>
      <a:accent5>
        <a:srgbClr val="9B58D0"/>
      </a:accent5>
      <a:accent6>
        <a:srgbClr val="FD83A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chemeClr val="accent1"/>
            </a:gs>
            <a:gs pos="100000">
              <a:schemeClr val="accent2"/>
            </a:gs>
          </a:gsLst>
          <a:lin ang="2700000" scaled="0"/>
        </a:gradFill>
        <a:ln>
          <a:noFill/>
        </a:ln>
      </a:spPr>
      <a:bodyPr lIns="0" tIns="0" rIns="0" bIns="0"/>
      <a:lstStyle>
        <a:defPPr>
          <a:defRPr/>
        </a:defPPr>
      </a:lstStyle>
    </a:spDef>
    <a:lnDef>
      <a:spPr>
        <a:ln w="25400"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6839</TotalTime>
  <Words>651</Words>
  <Application>Microsoft Office PowerPoint</Application>
  <PresentationFormat>Widescreen</PresentationFormat>
  <Paragraphs>223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PT Sans</vt:lpstr>
      <vt:lpstr>Titillium</vt:lpstr>
      <vt:lpstr>Titillium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Mahmoud Karam</cp:lastModifiedBy>
  <cp:revision>233</cp:revision>
  <dcterms:created xsi:type="dcterms:W3CDTF">2016-09-29T04:17:56Z</dcterms:created>
  <dcterms:modified xsi:type="dcterms:W3CDTF">2021-10-20T14:18:23Z</dcterms:modified>
</cp:coreProperties>
</file>